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10287000" cx="18288000"/>
  <p:notesSz cx="6858000" cy="9144000"/>
  <p:embeddedFontLst>
    <p:embeddedFont>
      <p:font typeface="Roboto Thin"/>
      <p:regular r:id="rId24"/>
      <p:bold r:id="rId25"/>
      <p:italic r:id="rId26"/>
      <p:boldItalic r:id="rId27"/>
    </p:embeddedFont>
    <p:embeddedFont>
      <p:font typeface="Roboto"/>
      <p:regular r:id="rId28"/>
      <p:bold r:id="rId29"/>
      <p:italic r:id="rId30"/>
      <p:boldItalic r:id="rId31"/>
    </p:embeddedFont>
    <p:embeddedFont>
      <p:font typeface="Roboto Medium"/>
      <p:regular r:id="rId32"/>
      <p:bold r:id="rId33"/>
      <p:italic r:id="rId34"/>
      <p:boldItalic r:id="rId35"/>
    </p:embeddedFont>
    <p:embeddedFont>
      <p:font typeface="Helvetica Neue"/>
      <p:regular r:id="rId36"/>
      <p:bold r:id="rId37"/>
      <p:italic r:id="rId38"/>
      <p:boldItalic r:id="rId39"/>
    </p:embeddedFont>
    <p:embeddedFont>
      <p:font typeface="Roboto Light"/>
      <p:regular r:id="rId40"/>
      <p:bold r:id="rId41"/>
      <p:italic r:id="rId42"/>
      <p:boldItalic r:id="rId43"/>
    </p:embeddedFont>
    <p:embeddedFont>
      <p:font typeface="Open Sans"/>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2F07BB-79FF-497B-A269-E3FEA4B24DB5}">
  <a:tblStyle styleId="{6E2F07BB-79FF-497B-A269-E3FEA4B24D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F14856C-FFDC-4953-A0ED-133BD31A4F4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20" Type="http://schemas.openxmlformats.org/officeDocument/2006/relationships/slide" Target="slides/slide13.xml"/><Relationship Id="rId42" Type="http://schemas.openxmlformats.org/officeDocument/2006/relationships/font" Target="fonts/RobotoLight-italic.fntdata"/><Relationship Id="rId41" Type="http://schemas.openxmlformats.org/officeDocument/2006/relationships/font" Target="fonts/RobotoLight-bold.fntdata"/><Relationship Id="rId22" Type="http://schemas.openxmlformats.org/officeDocument/2006/relationships/slide" Target="slides/slide15.xml"/><Relationship Id="rId44" Type="http://schemas.openxmlformats.org/officeDocument/2006/relationships/font" Target="fonts/OpenSans-bold.fntdata"/><Relationship Id="rId21" Type="http://schemas.openxmlformats.org/officeDocument/2006/relationships/slide" Target="slides/slide14.xml"/><Relationship Id="rId43" Type="http://schemas.openxmlformats.org/officeDocument/2006/relationships/font" Target="fonts/RobotoLight-boldItalic.fntdata"/><Relationship Id="rId24" Type="http://schemas.openxmlformats.org/officeDocument/2006/relationships/font" Target="fonts/RobotoThin-regular.fntdata"/><Relationship Id="rId23" Type="http://schemas.openxmlformats.org/officeDocument/2006/relationships/slide" Target="slides/slide16.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Thin-italic.fntdata"/><Relationship Id="rId25" Type="http://schemas.openxmlformats.org/officeDocument/2006/relationships/font" Target="fonts/RobotoThin-bold.fntdata"/><Relationship Id="rId28" Type="http://schemas.openxmlformats.org/officeDocument/2006/relationships/font" Target="fonts/Roboto-regular.fntdata"/><Relationship Id="rId27" Type="http://schemas.openxmlformats.org/officeDocument/2006/relationships/font" Target="fonts/RobotoThin-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33" Type="http://schemas.openxmlformats.org/officeDocument/2006/relationships/font" Target="fonts/RobotoMedium-bold.fntdata"/><Relationship Id="rId10" Type="http://schemas.openxmlformats.org/officeDocument/2006/relationships/slide" Target="slides/slide3.xml"/><Relationship Id="rId32" Type="http://schemas.openxmlformats.org/officeDocument/2006/relationships/font" Target="fonts/RobotoMedium-regular.fntdata"/><Relationship Id="rId13" Type="http://schemas.openxmlformats.org/officeDocument/2006/relationships/slide" Target="slides/slide6.xml"/><Relationship Id="rId35" Type="http://schemas.openxmlformats.org/officeDocument/2006/relationships/font" Target="fonts/RobotoMedium-boldItalic.fntdata"/><Relationship Id="rId12" Type="http://schemas.openxmlformats.org/officeDocument/2006/relationships/slide" Target="slides/slide5.xml"/><Relationship Id="rId34" Type="http://schemas.openxmlformats.org/officeDocument/2006/relationships/font" Target="fonts/RobotoMedium-italic.fntdata"/><Relationship Id="rId15" Type="http://schemas.openxmlformats.org/officeDocument/2006/relationships/slide" Target="slides/slide8.xml"/><Relationship Id="rId37" Type="http://schemas.openxmlformats.org/officeDocument/2006/relationships/font" Target="fonts/HelveticaNeue-bold.fntdata"/><Relationship Id="rId14" Type="http://schemas.openxmlformats.org/officeDocument/2006/relationships/slide" Target="slides/slide7.xml"/><Relationship Id="rId36" Type="http://schemas.openxmlformats.org/officeDocument/2006/relationships/font" Target="fonts/HelveticaNeue-regular.fntdata"/><Relationship Id="rId17" Type="http://schemas.openxmlformats.org/officeDocument/2006/relationships/slide" Target="slides/slide10.xml"/><Relationship Id="rId39" Type="http://schemas.openxmlformats.org/officeDocument/2006/relationships/font" Target="fonts/HelveticaNeue-boldItalic.fntdata"/><Relationship Id="rId16" Type="http://schemas.openxmlformats.org/officeDocument/2006/relationships/slide" Target="slides/slide9.xml"/><Relationship Id="rId38" Type="http://schemas.openxmlformats.org/officeDocument/2006/relationships/font" Target="fonts/HelveticaNeue-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we begin this presentation, we explore how Crafty Brews Brewing Company successfully maximizes their returns. We'll see how they combine their brewing methods with strategic market tactics to optimize profits in the dynamic world of craft beer.</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a2c4468b83_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a2c4468b83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2c4468b83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2c4468b8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2c4468b83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a2c4468b83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2c4468b83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a2c4468b8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a2c4468b83_4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a2c4468b83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2c4468b83_1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a2c4468b83_1_9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a2c4468b83_1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a2c4468b83_1_14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2c5dd52f7_0_1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2c5dd52f7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the nexusblend, we are a group of business analysts working on this project for </a:t>
            </a:r>
            <a:r>
              <a:rPr lang="en-US">
                <a:solidFill>
                  <a:schemeClr val="dk1"/>
                </a:solidFill>
              </a:rPr>
              <a:t>CraftyBrews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1c0334b3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1c0334b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breakdown the strategic overview of CraftyBrews</a:t>
            </a:r>
            <a:endParaRPr/>
          </a:p>
          <a:p>
            <a:pPr indent="0" lvl="0" marL="0" rtl="0" algn="l">
              <a:spcBef>
                <a:spcPts val="0"/>
              </a:spcBef>
              <a:spcAft>
                <a:spcPts val="0"/>
              </a:spcAft>
              <a:buNone/>
            </a:pPr>
            <a:r>
              <a:rPr lang="en-US"/>
              <a:t>So who is </a:t>
            </a:r>
            <a:r>
              <a:rPr lang="en-US">
                <a:solidFill>
                  <a:schemeClr val="dk1"/>
                </a:solidFill>
              </a:rPr>
              <a:t>CraftyBrews? C</a:t>
            </a:r>
            <a:r>
              <a:rPr lang="en-US" sz="1200">
                <a:solidFill>
                  <a:srgbClr val="374151"/>
                </a:solidFill>
                <a:latin typeface="Roboto"/>
                <a:ea typeface="Roboto"/>
                <a:cs typeface="Roboto"/>
                <a:sym typeface="Roboto"/>
              </a:rPr>
              <a:t>rafty Brews Brewing Company excels in producing diverse craft beers, serving bars, restaurants, and retail stores. Their key focus? Efficient production and distribution. They offer a wide range selection of craft beers, each with different strategic pricing and production planning. Their goal is to bboosting profitability and satisfying diverse customer preferences, while ensuring fresh, inventory-free product delivery.</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2c5dd52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dive into </a:t>
            </a:r>
            <a:r>
              <a:rPr lang="en-US" sz="1200">
                <a:solidFill>
                  <a:srgbClr val="374151"/>
                </a:solidFill>
                <a:latin typeface="Roboto"/>
                <a:ea typeface="Roboto"/>
                <a:cs typeface="Roboto"/>
                <a:sym typeface="Roboto"/>
              </a:rPr>
              <a:t>CraftyBrews s strategic approach to pricing, production, and distribution. </a:t>
            </a:r>
            <a:br>
              <a:rPr lang="en-US" sz="1200">
                <a:solidFill>
                  <a:srgbClr val="374151"/>
                </a:solidFill>
                <a:latin typeface="Roboto"/>
                <a:ea typeface="Roboto"/>
                <a:cs typeface="Roboto"/>
                <a:sym typeface="Roboto"/>
              </a:rPr>
            </a:br>
            <a:r>
              <a:rPr lang="en-US" sz="1200">
                <a:solidFill>
                  <a:srgbClr val="374151"/>
                </a:solidFill>
                <a:latin typeface="Roboto"/>
                <a:ea typeface="Roboto"/>
                <a:cs typeface="Roboto"/>
                <a:sym typeface="Roboto"/>
              </a:rPr>
              <a:t>They've established a detailed pricing structure tailored to different client types.</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US" sz="1200">
                <a:solidFill>
                  <a:srgbClr val="374151"/>
                </a:solidFill>
                <a:latin typeface="Roboto"/>
                <a:ea typeface="Roboto"/>
                <a:cs typeface="Roboto"/>
                <a:sym typeface="Roboto"/>
              </a:rPr>
              <a:t>And In production, they maintain cost-effectiveness, ensuring profitability while aligning with maximum brewing capacities to meet market demand.</a:t>
            </a:r>
            <a:br>
              <a:rPr lang="en-US" sz="1200">
                <a:solidFill>
                  <a:srgbClr val="374151"/>
                </a:solidFill>
                <a:latin typeface="Roboto"/>
                <a:ea typeface="Roboto"/>
                <a:cs typeface="Roboto"/>
                <a:sym typeface="Roboto"/>
              </a:rPr>
            </a:br>
            <a:r>
              <a:rPr lang="en-US" sz="1200">
                <a:solidFill>
                  <a:srgbClr val="374151"/>
                </a:solidFill>
                <a:latin typeface="Roboto"/>
                <a:ea typeface="Roboto"/>
                <a:cs typeface="Roboto"/>
                <a:sym typeface="Roboto"/>
              </a:rPr>
              <a:t>Lastly, delivery and receiving are tuned to client needs with specific capacities, ensuring fresh delivery without the need for holding inventory. This approach exemplifies Crafty Brews' commitment to strategic planning and market responsiveness.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p>
        </p:txBody>
      </p:sp>
      <p:sp>
        <p:nvSpPr>
          <p:cNvPr id="181" name="Google Shape;181;g2a2c5dd52f7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2c4468b8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a2c4468b83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a2c4468b83_3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a2c4468b83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2c4468b83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a2c4468b83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2c4468b83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2c4468b83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2c4468b83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2c4468b8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
          <p:cNvPicPr preferRelativeResize="0"/>
          <p:nvPr/>
        </p:nvPicPr>
        <p:blipFill rotWithShape="1">
          <a:blip r:embed="rId2">
            <a:alphaModFix amt="30000"/>
          </a:blip>
          <a:srcRect b="0" l="0" r="19015" t="0"/>
          <a:stretch/>
        </p:blipFill>
        <p:spPr>
          <a:xfrm>
            <a:off x="10389175" y="314125"/>
            <a:ext cx="7898826" cy="9753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1"/>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2" name="Google Shape;72;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2"/>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8" name="Google Shape;78;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85" name="Shape 85"/>
        <p:cNvGrpSpPr/>
        <p:nvPr/>
      </p:nvGrpSpPr>
      <p:grpSpPr>
        <a:xfrm>
          <a:off x="0" y="0"/>
          <a:ext cx="0" cy="0"/>
          <a:chOff x="0" y="0"/>
          <a:chExt cx="0" cy="0"/>
        </a:xfrm>
      </p:grpSpPr>
      <p:sp>
        <p:nvSpPr>
          <p:cNvPr id="86" name="Google Shape;86;p14"/>
          <p:cNvSpPr txBox="1"/>
          <p:nvPr>
            <p:ph type="title"/>
          </p:nvPr>
        </p:nvSpPr>
        <p:spPr>
          <a:xfrm>
            <a:off x="904875" y="714375"/>
            <a:ext cx="16478400" cy="10752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87" name="Google Shape;87;p14"/>
          <p:cNvSpPr txBox="1"/>
          <p:nvPr>
            <p:ph idx="1" type="body"/>
          </p:nvPr>
        </p:nvSpPr>
        <p:spPr>
          <a:xfrm>
            <a:off x="904875" y="1684472"/>
            <a:ext cx="16478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88" name="Google Shape;88;p14"/>
          <p:cNvSpPr txBox="1"/>
          <p:nvPr>
            <p:ph idx="2"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330200" lvl="0" marL="457200" rtl="0" algn="l">
              <a:lnSpc>
                <a:spcPct val="90000"/>
              </a:lnSpc>
              <a:spcBef>
                <a:spcPts val="3400"/>
              </a:spcBef>
              <a:spcAft>
                <a:spcPts val="0"/>
              </a:spcAft>
              <a:buClr>
                <a:srgbClr val="FFFFFF"/>
              </a:buClr>
              <a:buSzPts val="1600"/>
              <a:buChar char="•"/>
              <a:defRPr/>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89" name="Google Shape;89;p14"/>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0" name="Shape 90"/>
        <p:cNvGrpSpPr/>
        <p:nvPr/>
      </p:nvGrpSpPr>
      <p:grpSpPr>
        <a:xfrm>
          <a:off x="0" y="0"/>
          <a:ext cx="0" cy="0"/>
          <a:chOff x="0" y="0"/>
          <a:chExt cx="0" cy="0"/>
        </a:xfrm>
      </p:grpSpPr>
      <p:sp>
        <p:nvSpPr>
          <p:cNvPr id="91" name="Google Shape;91;p15"/>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2" name="Shape 92"/>
        <p:cNvGrpSpPr/>
        <p:nvPr/>
      </p:nvGrpSpPr>
      <p:grpSpPr>
        <a:xfrm>
          <a:off x="0" y="0"/>
          <a:ext cx="0" cy="0"/>
          <a:chOff x="0" y="0"/>
          <a:chExt cx="0" cy="0"/>
        </a:xfrm>
      </p:grpSpPr>
      <p:sp>
        <p:nvSpPr>
          <p:cNvPr id="93" name="Google Shape;93;p16"/>
          <p:cNvSpPr/>
          <p:nvPr>
            <p:ph idx="2" type="pic"/>
          </p:nvPr>
        </p:nvSpPr>
        <p:spPr>
          <a:xfrm>
            <a:off x="-1133475" y="-2790825"/>
            <a:ext cx="21383400" cy="14272800"/>
          </a:xfrm>
          <a:prstGeom prst="rect">
            <a:avLst/>
          </a:prstGeom>
          <a:noFill/>
          <a:ln>
            <a:noFill/>
          </a:ln>
        </p:spPr>
      </p:sp>
      <p:sp>
        <p:nvSpPr>
          <p:cNvPr id="94" name="Google Shape;94;p16"/>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95" name="Shape 95"/>
        <p:cNvGrpSpPr/>
        <p:nvPr/>
      </p:nvGrpSpPr>
      <p:grpSpPr>
        <a:xfrm>
          <a:off x="0" y="0"/>
          <a:ext cx="0" cy="0"/>
          <a:chOff x="0" y="0"/>
          <a:chExt cx="0" cy="0"/>
        </a:xfrm>
      </p:grpSpPr>
      <p:sp>
        <p:nvSpPr>
          <p:cNvPr id="96" name="Google Shape;96;p17"/>
          <p:cNvSpPr/>
          <p:nvPr>
            <p:ph idx="2" type="pic"/>
          </p:nvPr>
        </p:nvSpPr>
        <p:spPr>
          <a:xfrm>
            <a:off x="11572875" y="5314057"/>
            <a:ext cx="6096000" cy="4057800"/>
          </a:xfrm>
          <a:prstGeom prst="rect">
            <a:avLst/>
          </a:prstGeom>
          <a:noFill/>
          <a:ln>
            <a:noFill/>
          </a:ln>
        </p:spPr>
      </p:sp>
      <p:sp>
        <p:nvSpPr>
          <p:cNvPr id="97" name="Google Shape;97;p17"/>
          <p:cNvSpPr/>
          <p:nvPr>
            <p:ph idx="3" type="pic"/>
          </p:nvPr>
        </p:nvSpPr>
        <p:spPr>
          <a:xfrm>
            <a:off x="-2200275" y="952500"/>
            <a:ext cx="17024400" cy="8458200"/>
          </a:xfrm>
          <a:prstGeom prst="rect">
            <a:avLst/>
          </a:prstGeom>
          <a:noFill/>
          <a:ln>
            <a:noFill/>
          </a:ln>
        </p:spPr>
      </p:sp>
      <p:sp>
        <p:nvSpPr>
          <p:cNvPr id="98" name="Google Shape;98;p17"/>
          <p:cNvSpPr/>
          <p:nvPr>
            <p:ph idx="4" type="pic"/>
          </p:nvPr>
        </p:nvSpPr>
        <p:spPr>
          <a:xfrm>
            <a:off x="11572875" y="952500"/>
            <a:ext cx="6096000" cy="4057800"/>
          </a:xfrm>
          <a:prstGeom prst="rect">
            <a:avLst/>
          </a:prstGeom>
          <a:noFill/>
          <a:ln>
            <a:noFill/>
          </a:ln>
        </p:spPr>
      </p:sp>
      <p:sp>
        <p:nvSpPr>
          <p:cNvPr id="99" name="Google Shape;99;p17"/>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0" name="Shape 100"/>
        <p:cNvGrpSpPr/>
        <p:nvPr/>
      </p:nvGrpSpPr>
      <p:grpSpPr>
        <a:xfrm>
          <a:off x="0" y="0"/>
          <a:ext cx="0" cy="0"/>
          <a:chOff x="0" y="0"/>
          <a:chExt cx="0" cy="0"/>
        </a:xfrm>
      </p:grpSpPr>
      <p:sp>
        <p:nvSpPr>
          <p:cNvPr id="101" name="Google Shape;101;p18"/>
          <p:cNvSpPr txBox="1"/>
          <p:nvPr>
            <p:ph idx="1" type="body"/>
          </p:nvPr>
        </p:nvSpPr>
        <p:spPr>
          <a:xfrm>
            <a:off x="1860619" y="8006590"/>
            <a:ext cx="15112200" cy="4776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2800"/>
              <a:buFont typeface="Helvetica Neue"/>
              <a:buNone/>
              <a:defRPr b="1" sz="28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2" name="Google Shape;102;p18"/>
          <p:cNvSpPr txBox="1"/>
          <p:nvPr>
            <p:ph idx="2" type="body"/>
          </p:nvPr>
        </p:nvSpPr>
        <p:spPr>
          <a:xfrm>
            <a:off x="1315442" y="3704895"/>
            <a:ext cx="15657000" cy="2877000"/>
          </a:xfrm>
          <a:prstGeom prst="rect">
            <a:avLst/>
          </a:prstGeom>
          <a:noFill/>
          <a:ln>
            <a:noFill/>
          </a:ln>
        </p:spPr>
        <p:txBody>
          <a:bodyPr anchorCtr="0" anchor="ctr" bIns="38100" lIns="38100" spcFirstLastPara="1" rIns="38100" wrap="square" tIns="38100">
            <a:noAutofit/>
          </a:bodyPr>
          <a:lstStyle>
            <a:lvl1pPr indent="-228600" lvl="0" marL="4572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1pPr>
            <a:lvl2pPr indent="-228600" lvl="1" marL="9144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2pPr>
            <a:lvl3pPr indent="-228600" lvl="2" marL="13716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3pPr>
            <a:lvl4pPr indent="-228600" lvl="3" marL="18288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4pPr>
            <a:lvl5pPr indent="-228600" lvl="4" marL="2286000" rtl="0" algn="l">
              <a:lnSpc>
                <a:spcPct val="90000"/>
              </a:lnSpc>
              <a:spcBef>
                <a:spcPts val="0"/>
              </a:spcBef>
              <a:spcAft>
                <a:spcPts val="0"/>
              </a:spcAft>
              <a:buClr>
                <a:srgbClr val="FFFFFF"/>
              </a:buClr>
              <a:buSzPts val="6400"/>
              <a:buFont typeface="Helvetica Neue"/>
              <a:buNone/>
              <a:defRPr sz="6400">
                <a:latin typeface="Helvetica Neue"/>
                <a:ea typeface="Helvetica Neue"/>
                <a:cs typeface="Helvetica Neue"/>
                <a:sym typeface="Helvetica Neue"/>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3" name="Google Shape;103;p18"/>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104" name="Shape 104"/>
        <p:cNvGrpSpPr/>
        <p:nvPr/>
      </p:nvGrpSpPr>
      <p:grpSpPr>
        <a:xfrm>
          <a:off x="0" y="0"/>
          <a:ext cx="0" cy="0"/>
          <a:chOff x="0" y="0"/>
          <a:chExt cx="0" cy="0"/>
        </a:xfrm>
      </p:grpSpPr>
      <p:sp>
        <p:nvSpPr>
          <p:cNvPr id="105" name="Google Shape;105;p19"/>
          <p:cNvSpPr txBox="1"/>
          <p:nvPr>
            <p:ph idx="1" type="body"/>
          </p:nvPr>
        </p:nvSpPr>
        <p:spPr>
          <a:xfrm>
            <a:off x="904875" y="6196635"/>
            <a:ext cx="16478400" cy="700800"/>
          </a:xfrm>
          <a:prstGeom prst="rect">
            <a:avLst/>
          </a:prstGeom>
          <a:noFill/>
          <a:ln>
            <a:noFill/>
          </a:ln>
        </p:spPr>
        <p:txBody>
          <a:bodyPr anchorCtr="0" anchor="t" bIns="34300" lIns="34300" spcFirstLastPara="1" rIns="34300" wrap="square" tIns="34300">
            <a:noAutofit/>
          </a:bodyPr>
          <a:lstStyle>
            <a:lvl1pPr indent="-228600" lvl="0" marL="457200" rtl="0" algn="ctr">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6" name="Google Shape;106;p19"/>
          <p:cNvSpPr txBox="1"/>
          <p:nvPr>
            <p:ph idx="2" type="body"/>
          </p:nvPr>
        </p:nvSpPr>
        <p:spPr>
          <a:xfrm>
            <a:off x="904875" y="701443"/>
            <a:ext cx="16478400" cy="5519400"/>
          </a:xfrm>
          <a:prstGeom prst="rect">
            <a:avLst/>
          </a:prstGeom>
          <a:noFill/>
          <a:ln>
            <a:noFill/>
          </a:ln>
        </p:spPr>
        <p:txBody>
          <a:bodyPr anchorCtr="0" anchor="b" bIns="38100" lIns="38100" spcFirstLastPara="1" rIns="38100" wrap="square" tIns="38100">
            <a:noAutofit/>
          </a:bodyPr>
          <a:lstStyle>
            <a:lvl1pPr indent="-228600" lvl="0" marL="457200" rtl="0" algn="ctr">
              <a:lnSpc>
                <a:spcPct val="80000"/>
              </a:lnSpc>
              <a:spcBef>
                <a:spcPts val="0"/>
              </a:spcBef>
              <a:spcAft>
                <a:spcPts val="0"/>
              </a:spcAft>
              <a:buClr>
                <a:srgbClr val="FFFFFF"/>
              </a:buClr>
              <a:buSzPts val="18800"/>
              <a:buFont typeface="Helvetica Neue"/>
              <a:buNone/>
              <a:defRPr b="1" sz="18800"/>
            </a:lvl1pPr>
            <a:lvl2pPr indent="-228600" lvl="1" marL="914400" rtl="0" algn="ctr">
              <a:lnSpc>
                <a:spcPct val="80000"/>
              </a:lnSpc>
              <a:spcBef>
                <a:spcPts val="0"/>
              </a:spcBef>
              <a:spcAft>
                <a:spcPts val="0"/>
              </a:spcAft>
              <a:buClr>
                <a:srgbClr val="FFFFFF"/>
              </a:buClr>
              <a:buSzPts val="18800"/>
              <a:buFont typeface="Helvetica Neue"/>
              <a:buNone/>
              <a:defRPr b="1" sz="18800"/>
            </a:lvl2pPr>
            <a:lvl3pPr indent="-228600" lvl="2" marL="1371600" rtl="0" algn="ctr">
              <a:lnSpc>
                <a:spcPct val="80000"/>
              </a:lnSpc>
              <a:spcBef>
                <a:spcPts val="0"/>
              </a:spcBef>
              <a:spcAft>
                <a:spcPts val="0"/>
              </a:spcAft>
              <a:buClr>
                <a:srgbClr val="FFFFFF"/>
              </a:buClr>
              <a:buSzPts val="18800"/>
              <a:buFont typeface="Helvetica Neue"/>
              <a:buNone/>
              <a:defRPr b="1" sz="18800"/>
            </a:lvl3pPr>
            <a:lvl4pPr indent="-228600" lvl="3" marL="1828800" rtl="0" algn="ctr">
              <a:lnSpc>
                <a:spcPct val="80000"/>
              </a:lnSpc>
              <a:spcBef>
                <a:spcPts val="0"/>
              </a:spcBef>
              <a:spcAft>
                <a:spcPts val="0"/>
              </a:spcAft>
              <a:buClr>
                <a:srgbClr val="FFFFFF"/>
              </a:buClr>
              <a:buSzPts val="18800"/>
              <a:buFont typeface="Helvetica Neue"/>
              <a:buNone/>
              <a:defRPr b="1" sz="18800"/>
            </a:lvl4pPr>
            <a:lvl5pPr indent="-228600" lvl="4" marL="2286000" rtl="0" algn="ctr">
              <a:lnSpc>
                <a:spcPct val="80000"/>
              </a:lnSpc>
              <a:spcBef>
                <a:spcPts val="0"/>
              </a:spcBef>
              <a:spcAft>
                <a:spcPts val="0"/>
              </a:spcAft>
              <a:buClr>
                <a:srgbClr val="FFFFFF"/>
              </a:buClr>
              <a:buSzPts val="18800"/>
              <a:buFont typeface="Helvetica Neue"/>
              <a:buNone/>
              <a:defRPr b="1" sz="18800"/>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07" name="Google Shape;107;p19"/>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108" name="Shape 108"/>
        <p:cNvGrpSpPr/>
        <p:nvPr/>
      </p:nvGrpSpPr>
      <p:grpSpPr>
        <a:xfrm>
          <a:off x="0" y="0"/>
          <a:ext cx="0" cy="0"/>
          <a:chOff x="0" y="0"/>
          <a:chExt cx="0" cy="0"/>
        </a:xfrm>
      </p:grpSpPr>
      <p:sp>
        <p:nvSpPr>
          <p:cNvPr id="109" name="Google Shape;109;p20"/>
          <p:cNvSpPr txBox="1"/>
          <p:nvPr>
            <p:ph idx="1" type="body"/>
          </p:nvPr>
        </p:nvSpPr>
        <p:spPr>
          <a:xfrm>
            <a:off x="904875" y="3690632"/>
            <a:ext cx="16478400" cy="2905800"/>
          </a:xfrm>
          <a:prstGeom prst="rect">
            <a:avLst/>
          </a:prstGeom>
          <a:noFill/>
          <a:ln>
            <a:noFill/>
          </a:ln>
        </p:spPr>
        <p:txBody>
          <a:bodyPr anchorCtr="0" anchor="ctr" bIns="38100" lIns="38100" spcFirstLastPara="1" rIns="38100" wrap="square" tIns="38100">
            <a:noAutofit/>
          </a:bodyPr>
          <a:lstStyle>
            <a:lvl1pPr indent="-228600" lvl="0" marL="4572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1pPr>
            <a:lvl2pPr indent="-228600" lvl="1" marL="9144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2pPr>
            <a:lvl3pPr indent="-228600" lvl="2" marL="13716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3pPr>
            <a:lvl4pPr indent="-228600" lvl="3" marL="18288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4pPr>
            <a:lvl5pPr indent="-228600" lvl="4" marL="2286000" rtl="0" algn="ctr">
              <a:lnSpc>
                <a:spcPct val="80000"/>
              </a:lnSpc>
              <a:spcBef>
                <a:spcPts val="0"/>
              </a:spcBef>
              <a:spcAft>
                <a:spcPts val="0"/>
              </a:spcAft>
              <a:buClr>
                <a:srgbClr val="FFFFFF"/>
              </a:buClr>
              <a:buSzPts val="8800"/>
              <a:buFont typeface="Helvetica Neue"/>
              <a:buNone/>
              <a:defRPr sz="8800">
                <a:latin typeface="Helvetica Neue"/>
                <a:ea typeface="Helvetica Neue"/>
                <a:cs typeface="Helvetica Neue"/>
                <a:sym typeface="Helvetica Neue"/>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10" name="Google Shape;110;p20"/>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11" name="Shape 111"/>
        <p:cNvGrpSpPr/>
        <p:nvPr/>
      </p:nvGrpSpPr>
      <p:grpSpPr>
        <a:xfrm>
          <a:off x="0" y="0"/>
          <a:ext cx="0" cy="0"/>
          <a:chOff x="0" y="0"/>
          <a:chExt cx="0" cy="0"/>
        </a:xfrm>
      </p:grpSpPr>
      <p:sp>
        <p:nvSpPr>
          <p:cNvPr id="112" name="Google Shape;112;p21"/>
          <p:cNvSpPr txBox="1"/>
          <p:nvPr>
            <p:ph type="title"/>
          </p:nvPr>
        </p:nvSpPr>
        <p:spPr>
          <a:xfrm>
            <a:off x="904875" y="714375"/>
            <a:ext cx="16478400" cy="10764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13" name="Google Shape;113;p21"/>
          <p:cNvSpPr txBox="1"/>
          <p:nvPr>
            <p:ph idx="1" type="body"/>
          </p:nvPr>
        </p:nvSpPr>
        <p:spPr>
          <a:xfrm>
            <a:off x="904875" y="1684472"/>
            <a:ext cx="16478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14" name="Google Shape;114;p21"/>
          <p:cNvSpPr txBox="1"/>
          <p:nvPr>
            <p:ph idx="2"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228600" lvl="0" marL="457200" rtl="0" algn="l">
              <a:lnSpc>
                <a:spcPct val="100000"/>
              </a:lnSpc>
              <a:spcBef>
                <a:spcPts val="1400"/>
              </a:spcBef>
              <a:spcAft>
                <a:spcPts val="0"/>
              </a:spcAft>
              <a:buClr>
                <a:srgbClr val="FFFFFF"/>
              </a:buClr>
              <a:buSzPts val="4200"/>
              <a:buFont typeface="Helvetica Neue"/>
              <a:buNone/>
              <a:defRPr sz="4200"/>
            </a:lvl1pPr>
            <a:lvl2pPr indent="-228600" lvl="1" marL="914400" rtl="0" algn="l">
              <a:lnSpc>
                <a:spcPct val="100000"/>
              </a:lnSpc>
              <a:spcBef>
                <a:spcPts val="1400"/>
              </a:spcBef>
              <a:spcAft>
                <a:spcPts val="0"/>
              </a:spcAft>
              <a:buClr>
                <a:srgbClr val="FFFFFF"/>
              </a:buClr>
              <a:buSzPts val="4200"/>
              <a:buFont typeface="Helvetica Neue"/>
              <a:buNone/>
              <a:defRPr sz="4200"/>
            </a:lvl2pPr>
            <a:lvl3pPr indent="-228600" lvl="2" marL="1371600" rtl="0" algn="l">
              <a:lnSpc>
                <a:spcPct val="100000"/>
              </a:lnSpc>
              <a:spcBef>
                <a:spcPts val="1400"/>
              </a:spcBef>
              <a:spcAft>
                <a:spcPts val="0"/>
              </a:spcAft>
              <a:buClr>
                <a:srgbClr val="FFFFFF"/>
              </a:buClr>
              <a:buSzPts val="4200"/>
              <a:buFont typeface="Helvetica Neue"/>
              <a:buNone/>
              <a:defRPr sz="4200"/>
            </a:lvl3pPr>
            <a:lvl4pPr indent="-228600" lvl="3" marL="1828800" rtl="0" algn="l">
              <a:lnSpc>
                <a:spcPct val="100000"/>
              </a:lnSpc>
              <a:spcBef>
                <a:spcPts val="1400"/>
              </a:spcBef>
              <a:spcAft>
                <a:spcPts val="0"/>
              </a:spcAft>
              <a:buClr>
                <a:srgbClr val="FFFFFF"/>
              </a:buClr>
              <a:buSzPts val="4200"/>
              <a:buFont typeface="Helvetica Neue"/>
              <a:buNone/>
              <a:defRPr sz="4200"/>
            </a:lvl4pPr>
            <a:lvl5pPr indent="-228600" lvl="4" marL="2286000" rtl="0" algn="l">
              <a:lnSpc>
                <a:spcPct val="100000"/>
              </a:lnSpc>
              <a:spcBef>
                <a:spcPts val="1400"/>
              </a:spcBef>
              <a:spcAft>
                <a:spcPts val="0"/>
              </a:spcAft>
              <a:buClr>
                <a:srgbClr val="FFFFFF"/>
              </a:buClr>
              <a:buSzPts val="4200"/>
              <a:buFont typeface="Helvetica Neue"/>
              <a:buNone/>
              <a:defRPr sz="4200"/>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15" name="Google Shape;115;p21"/>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 name="Google Shape;18;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9" name="Google Shape;19;p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6" name="Shape 116"/>
        <p:cNvGrpSpPr/>
        <p:nvPr/>
      </p:nvGrpSpPr>
      <p:grpSpPr>
        <a:xfrm>
          <a:off x="0" y="0"/>
          <a:ext cx="0" cy="0"/>
          <a:chOff x="0" y="0"/>
          <a:chExt cx="0" cy="0"/>
        </a:xfrm>
      </p:grpSpPr>
      <p:sp>
        <p:nvSpPr>
          <p:cNvPr id="117" name="Google Shape;117;p22"/>
          <p:cNvSpPr txBox="1"/>
          <p:nvPr>
            <p:ph type="title"/>
          </p:nvPr>
        </p:nvSpPr>
        <p:spPr>
          <a:xfrm>
            <a:off x="904875" y="714375"/>
            <a:ext cx="16478400" cy="10764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18" name="Google Shape;118;p22"/>
          <p:cNvSpPr txBox="1"/>
          <p:nvPr>
            <p:ph idx="1" type="body"/>
          </p:nvPr>
        </p:nvSpPr>
        <p:spPr>
          <a:xfrm>
            <a:off x="904875" y="1684472"/>
            <a:ext cx="16478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19" name="Google Shape;119;p22"/>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120" name="Shape 120"/>
        <p:cNvGrpSpPr/>
        <p:nvPr/>
      </p:nvGrpSpPr>
      <p:grpSpPr>
        <a:xfrm>
          <a:off x="0" y="0"/>
          <a:ext cx="0" cy="0"/>
          <a:chOff x="0" y="0"/>
          <a:chExt cx="0" cy="0"/>
        </a:xfrm>
      </p:grpSpPr>
      <p:sp>
        <p:nvSpPr>
          <p:cNvPr id="121" name="Google Shape;121;p23"/>
          <p:cNvSpPr txBox="1"/>
          <p:nvPr>
            <p:ph type="title"/>
          </p:nvPr>
        </p:nvSpPr>
        <p:spPr>
          <a:xfrm>
            <a:off x="904875" y="714375"/>
            <a:ext cx="7334400" cy="1076400"/>
          </a:xfrm>
          <a:prstGeom prst="rect">
            <a:avLst/>
          </a:prstGeom>
          <a:noFill/>
          <a:ln>
            <a:noFill/>
          </a:ln>
        </p:spPr>
        <p:txBody>
          <a:bodyPr anchorCtr="0" anchor="t" bIns="38100" lIns="38100" spcFirstLastPara="1" rIns="38100" wrap="square" tIns="38100">
            <a:normAutofit/>
          </a:bodyPr>
          <a:lstStyle>
            <a:lvl1pPr lvl="0" rtl="0" algn="l">
              <a:lnSpc>
                <a:spcPct val="80000"/>
              </a:lnSpc>
              <a:spcBef>
                <a:spcPts val="0"/>
              </a:spcBef>
              <a:spcAft>
                <a:spcPts val="0"/>
              </a:spcAft>
              <a:buClr>
                <a:srgbClr val="FFFFFF"/>
              </a:buClr>
              <a:buSzPts val="1400"/>
              <a:buNone/>
              <a:defRPr/>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22" name="Google Shape;122;p23"/>
          <p:cNvSpPr txBox="1"/>
          <p:nvPr>
            <p:ph idx="1" type="body"/>
          </p:nvPr>
        </p:nvSpPr>
        <p:spPr>
          <a:xfrm>
            <a:off x="904875" y="1684472"/>
            <a:ext cx="7334400" cy="7008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23" name="Google Shape;123;p23"/>
          <p:cNvSpPr txBox="1"/>
          <p:nvPr>
            <p:ph idx="2" type="body"/>
          </p:nvPr>
        </p:nvSpPr>
        <p:spPr>
          <a:xfrm>
            <a:off x="904875" y="3186378"/>
            <a:ext cx="7334400" cy="6192000"/>
          </a:xfrm>
          <a:prstGeom prst="rect">
            <a:avLst/>
          </a:prstGeom>
          <a:noFill/>
          <a:ln>
            <a:noFill/>
          </a:ln>
        </p:spPr>
        <p:txBody>
          <a:bodyPr anchorCtr="0" anchor="t" bIns="38100" lIns="38100" spcFirstLastPara="1" rIns="38100" wrap="square" tIns="38100">
            <a:noAutofit/>
          </a:bodyPr>
          <a:lstStyle>
            <a:lvl1pPr indent="-330200" lvl="0" marL="457200" rtl="0" algn="l">
              <a:lnSpc>
                <a:spcPct val="90000"/>
              </a:lnSpc>
              <a:spcBef>
                <a:spcPts val="3400"/>
              </a:spcBef>
              <a:spcAft>
                <a:spcPts val="0"/>
              </a:spcAft>
              <a:buClr>
                <a:srgbClr val="FFFFFF"/>
              </a:buClr>
              <a:buSzPts val="1600"/>
              <a:buChar char="•"/>
              <a:defRPr/>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24" name="Google Shape;124;p23"/>
          <p:cNvSpPr/>
          <p:nvPr>
            <p:ph idx="3" type="pic"/>
          </p:nvPr>
        </p:nvSpPr>
        <p:spPr>
          <a:xfrm>
            <a:off x="4785150" y="947886"/>
            <a:ext cx="16897200" cy="8395200"/>
          </a:xfrm>
          <a:prstGeom prst="rect">
            <a:avLst/>
          </a:prstGeom>
          <a:noFill/>
          <a:ln>
            <a:noFill/>
          </a:ln>
        </p:spPr>
      </p:sp>
      <p:sp>
        <p:nvSpPr>
          <p:cNvPr id="125" name="Google Shape;125;p23"/>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126" name="Shape 126"/>
        <p:cNvGrpSpPr/>
        <p:nvPr/>
      </p:nvGrpSpPr>
      <p:grpSpPr>
        <a:xfrm>
          <a:off x="0" y="0"/>
          <a:ext cx="0" cy="0"/>
          <a:chOff x="0" y="0"/>
          <a:chExt cx="0" cy="0"/>
        </a:xfrm>
      </p:grpSpPr>
      <p:sp>
        <p:nvSpPr>
          <p:cNvPr id="127" name="Google Shape;127;p24"/>
          <p:cNvSpPr txBox="1"/>
          <p:nvPr>
            <p:ph idx="1"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330200" lvl="0" marL="457200" rtl="0" algn="l">
              <a:lnSpc>
                <a:spcPct val="90000"/>
              </a:lnSpc>
              <a:spcBef>
                <a:spcPts val="3400"/>
              </a:spcBef>
              <a:spcAft>
                <a:spcPts val="0"/>
              </a:spcAft>
              <a:buClr>
                <a:srgbClr val="FFFFFF"/>
              </a:buClr>
              <a:buSzPts val="1600"/>
              <a:buChar char="•"/>
              <a:defRPr/>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28" name="Google Shape;128;p24"/>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129" name="Shape 129"/>
        <p:cNvGrpSpPr/>
        <p:nvPr/>
      </p:nvGrpSpPr>
      <p:grpSpPr>
        <a:xfrm>
          <a:off x="0" y="0"/>
          <a:ext cx="0" cy="0"/>
          <a:chOff x="0" y="0"/>
          <a:chExt cx="0" cy="0"/>
        </a:xfrm>
      </p:grpSpPr>
      <p:sp>
        <p:nvSpPr>
          <p:cNvPr id="130" name="Google Shape;130;p25"/>
          <p:cNvSpPr/>
          <p:nvPr>
            <p:ph idx="2" type="pic"/>
          </p:nvPr>
        </p:nvSpPr>
        <p:spPr>
          <a:xfrm>
            <a:off x="-323850" y="-3028950"/>
            <a:ext cx="22098000" cy="13525800"/>
          </a:xfrm>
          <a:prstGeom prst="rect">
            <a:avLst/>
          </a:prstGeom>
          <a:noFill/>
          <a:ln>
            <a:noFill/>
          </a:ln>
        </p:spPr>
      </p:sp>
      <p:sp>
        <p:nvSpPr>
          <p:cNvPr id="131" name="Google Shape;131;p25"/>
          <p:cNvSpPr txBox="1"/>
          <p:nvPr>
            <p:ph type="title"/>
          </p:nvPr>
        </p:nvSpPr>
        <p:spPr>
          <a:xfrm>
            <a:off x="904875" y="5343525"/>
            <a:ext cx="16478400" cy="3486000"/>
          </a:xfrm>
          <a:prstGeom prst="rect">
            <a:avLst/>
          </a:prstGeom>
          <a:noFill/>
          <a:ln>
            <a:noFill/>
          </a:ln>
        </p:spPr>
        <p:txBody>
          <a:bodyPr anchorCtr="0" anchor="b" bIns="38100" lIns="38100" spcFirstLastPara="1" rIns="38100" wrap="square" tIns="38100">
            <a:normAutofit/>
          </a:bodyPr>
          <a:lstStyle>
            <a:lvl1pPr lvl="0" rtl="0" algn="l">
              <a:lnSpc>
                <a:spcPct val="80000"/>
              </a:lnSpc>
              <a:spcBef>
                <a:spcPts val="0"/>
              </a:spcBef>
              <a:spcAft>
                <a:spcPts val="0"/>
              </a:spcAft>
              <a:buClr>
                <a:srgbClr val="FFFFFF"/>
              </a:buClr>
              <a:buSzPts val="8800"/>
              <a:buFont typeface="Helvetica Neue"/>
              <a:buNone/>
              <a:defRPr sz="8800"/>
            </a:lvl1pPr>
            <a:lvl2pPr lvl="1" rtl="0" algn="l">
              <a:lnSpc>
                <a:spcPct val="80000"/>
              </a:lnSpc>
              <a:spcBef>
                <a:spcPts val="0"/>
              </a:spcBef>
              <a:spcAft>
                <a:spcPts val="0"/>
              </a:spcAft>
              <a:buClr>
                <a:srgbClr val="FFFFFF"/>
              </a:buClr>
              <a:buSzPts val="1400"/>
              <a:buNone/>
              <a:defRPr/>
            </a:lvl2pPr>
            <a:lvl3pPr lvl="2" rtl="0" algn="l">
              <a:lnSpc>
                <a:spcPct val="80000"/>
              </a:lnSpc>
              <a:spcBef>
                <a:spcPts val="0"/>
              </a:spcBef>
              <a:spcAft>
                <a:spcPts val="0"/>
              </a:spcAft>
              <a:buClr>
                <a:srgbClr val="FFFFFF"/>
              </a:buClr>
              <a:buSzPts val="1400"/>
              <a:buNone/>
              <a:defRPr/>
            </a:lvl3pPr>
            <a:lvl4pPr lvl="3" rtl="0" algn="l">
              <a:lnSpc>
                <a:spcPct val="80000"/>
              </a:lnSpc>
              <a:spcBef>
                <a:spcPts val="0"/>
              </a:spcBef>
              <a:spcAft>
                <a:spcPts val="0"/>
              </a:spcAft>
              <a:buClr>
                <a:srgbClr val="FFFFFF"/>
              </a:buClr>
              <a:buSzPts val="1400"/>
              <a:buNone/>
              <a:defRPr/>
            </a:lvl4pPr>
            <a:lvl5pPr lvl="4" rtl="0" algn="l">
              <a:lnSpc>
                <a:spcPct val="80000"/>
              </a:lnSpc>
              <a:spcBef>
                <a:spcPts val="0"/>
              </a:spcBef>
              <a:spcAft>
                <a:spcPts val="0"/>
              </a:spcAft>
              <a:buClr>
                <a:srgbClr val="FFFFFF"/>
              </a:buClr>
              <a:buSzPts val="1400"/>
              <a:buNone/>
              <a:defRPr/>
            </a:lvl5pPr>
            <a:lvl6pPr lvl="5" rtl="0" algn="l">
              <a:lnSpc>
                <a:spcPct val="80000"/>
              </a:lnSpc>
              <a:spcBef>
                <a:spcPts val="0"/>
              </a:spcBef>
              <a:spcAft>
                <a:spcPts val="0"/>
              </a:spcAft>
              <a:buClr>
                <a:srgbClr val="FFFFFF"/>
              </a:buClr>
              <a:buSzPts val="1400"/>
              <a:buNone/>
              <a:defRPr/>
            </a:lvl6pPr>
            <a:lvl7pPr lvl="6" rtl="0" algn="l">
              <a:lnSpc>
                <a:spcPct val="80000"/>
              </a:lnSpc>
              <a:spcBef>
                <a:spcPts val="0"/>
              </a:spcBef>
              <a:spcAft>
                <a:spcPts val="0"/>
              </a:spcAft>
              <a:buClr>
                <a:srgbClr val="FFFFFF"/>
              </a:buClr>
              <a:buSzPts val="1400"/>
              <a:buNone/>
              <a:defRPr/>
            </a:lvl7pPr>
            <a:lvl8pPr lvl="7" rtl="0" algn="l">
              <a:lnSpc>
                <a:spcPct val="80000"/>
              </a:lnSpc>
              <a:spcBef>
                <a:spcPts val="0"/>
              </a:spcBef>
              <a:spcAft>
                <a:spcPts val="0"/>
              </a:spcAft>
              <a:buClr>
                <a:srgbClr val="FFFFFF"/>
              </a:buClr>
              <a:buSzPts val="1400"/>
              <a:buNone/>
              <a:defRPr/>
            </a:lvl8pPr>
            <a:lvl9pPr lvl="8" rtl="0" algn="l">
              <a:lnSpc>
                <a:spcPct val="80000"/>
              </a:lnSpc>
              <a:spcBef>
                <a:spcPts val="0"/>
              </a:spcBef>
              <a:spcAft>
                <a:spcPts val="0"/>
              </a:spcAft>
              <a:buClr>
                <a:srgbClr val="FFFFFF"/>
              </a:buClr>
              <a:buSzPts val="1400"/>
              <a:buNone/>
              <a:defRPr/>
            </a:lvl9pPr>
          </a:lstStyle>
          <a:p/>
        </p:txBody>
      </p:sp>
      <p:sp>
        <p:nvSpPr>
          <p:cNvPr id="132" name="Google Shape;132;p25"/>
          <p:cNvSpPr txBox="1"/>
          <p:nvPr>
            <p:ph idx="1" type="body"/>
          </p:nvPr>
        </p:nvSpPr>
        <p:spPr>
          <a:xfrm>
            <a:off x="905768" y="829603"/>
            <a:ext cx="16476600" cy="477600"/>
          </a:xfrm>
          <a:prstGeom prst="rect">
            <a:avLst/>
          </a:prstGeom>
          <a:noFill/>
          <a:ln>
            <a:noFill/>
          </a:ln>
        </p:spPr>
        <p:txBody>
          <a:bodyPr anchorCtr="0" anchor="t" bIns="34300" lIns="34300" spcFirstLastPara="1" rIns="34300" wrap="square" tIns="34300">
            <a:noAutofit/>
          </a:bodyPr>
          <a:lstStyle>
            <a:lvl1pPr indent="-228600" lvl="0" marL="457200" rtl="0" algn="l">
              <a:lnSpc>
                <a:spcPct val="100000"/>
              </a:lnSpc>
              <a:spcBef>
                <a:spcPts val="0"/>
              </a:spcBef>
              <a:spcAft>
                <a:spcPts val="0"/>
              </a:spcAft>
              <a:buClr>
                <a:srgbClr val="FFFFFF"/>
              </a:buClr>
              <a:buSzPts val="2800"/>
              <a:buFont typeface="Helvetica Neue"/>
              <a:buNone/>
              <a:defRPr b="1" sz="2800"/>
            </a:lvl1pPr>
            <a:lvl2pPr indent="-330200" lvl="1" marL="914400" rtl="0" algn="l">
              <a:lnSpc>
                <a:spcPct val="90000"/>
              </a:lnSpc>
              <a:spcBef>
                <a:spcPts val="3400"/>
              </a:spcBef>
              <a:spcAft>
                <a:spcPts val="0"/>
              </a:spcAft>
              <a:buClr>
                <a:srgbClr val="FFFFFF"/>
              </a:buClr>
              <a:buSzPts val="1600"/>
              <a:buChar char="•"/>
              <a:defRPr/>
            </a:lvl2pPr>
            <a:lvl3pPr indent="-330200" lvl="2" marL="1371600" rtl="0" algn="l">
              <a:lnSpc>
                <a:spcPct val="90000"/>
              </a:lnSpc>
              <a:spcBef>
                <a:spcPts val="3400"/>
              </a:spcBef>
              <a:spcAft>
                <a:spcPts val="0"/>
              </a:spcAft>
              <a:buClr>
                <a:srgbClr val="FFFFFF"/>
              </a:buClr>
              <a:buSzPts val="1600"/>
              <a:buChar char="•"/>
              <a:defRPr/>
            </a:lvl3pPr>
            <a:lvl4pPr indent="-330200" lvl="3" marL="1828800" rtl="0" algn="l">
              <a:lnSpc>
                <a:spcPct val="90000"/>
              </a:lnSpc>
              <a:spcBef>
                <a:spcPts val="3400"/>
              </a:spcBef>
              <a:spcAft>
                <a:spcPts val="0"/>
              </a:spcAft>
              <a:buClr>
                <a:srgbClr val="FFFFFF"/>
              </a:buClr>
              <a:buSzPts val="1600"/>
              <a:buChar char="•"/>
              <a:defRPr/>
            </a:lvl4pPr>
            <a:lvl5pPr indent="-330200" lvl="4" marL="2286000" rtl="0" algn="l">
              <a:lnSpc>
                <a:spcPct val="90000"/>
              </a:lnSpc>
              <a:spcBef>
                <a:spcPts val="3400"/>
              </a:spcBef>
              <a:spcAft>
                <a:spcPts val="0"/>
              </a:spcAft>
              <a:buClr>
                <a:srgbClr val="FFFFFF"/>
              </a:buClr>
              <a:buSzPts val="1600"/>
              <a:buChar char="•"/>
              <a:defRPr/>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33" name="Google Shape;133;p25"/>
          <p:cNvSpPr txBox="1"/>
          <p:nvPr>
            <p:ph idx="3" type="body"/>
          </p:nvPr>
        </p:nvSpPr>
        <p:spPr>
          <a:xfrm>
            <a:off x="904875" y="8707433"/>
            <a:ext cx="16478400" cy="858600"/>
          </a:xfrm>
          <a:prstGeom prst="rect">
            <a:avLst/>
          </a:prstGeom>
          <a:noFill/>
          <a:ln>
            <a:noFill/>
          </a:ln>
        </p:spPr>
        <p:txBody>
          <a:bodyPr anchorCtr="0" anchor="t" bIns="38100" lIns="38100" spcFirstLastPara="1" rIns="38100" wrap="square" tIns="38100">
            <a:noAutofit/>
          </a:bodyPr>
          <a:lstStyle>
            <a:lvl1pPr indent="-228600" lvl="0" marL="457200" rtl="0" algn="l">
              <a:lnSpc>
                <a:spcPct val="100000"/>
              </a:lnSpc>
              <a:spcBef>
                <a:spcPts val="0"/>
              </a:spcBef>
              <a:spcAft>
                <a:spcPts val="0"/>
              </a:spcAft>
              <a:buClr>
                <a:srgbClr val="FFFFFF"/>
              </a:buClr>
              <a:buSzPts val="4200"/>
              <a:buFont typeface="Helvetica Neue"/>
              <a:buNone/>
              <a:defRPr b="1" sz="4200"/>
            </a:lvl1pPr>
            <a:lvl2pPr indent="-228600" lvl="1" marL="914400" rtl="0" algn="l">
              <a:lnSpc>
                <a:spcPct val="100000"/>
              </a:lnSpc>
              <a:spcBef>
                <a:spcPts val="0"/>
              </a:spcBef>
              <a:spcAft>
                <a:spcPts val="0"/>
              </a:spcAft>
              <a:buClr>
                <a:srgbClr val="FFFFFF"/>
              </a:buClr>
              <a:buSzPts val="4200"/>
              <a:buFont typeface="Helvetica Neue"/>
              <a:buNone/>
              <a:defRPr b="1" sz="4200"/>
            </a:lvl2pPr>
            <a:lvl3pPr indent="-228600" lvl="2" marL="1371600" rtl="0" algn="l">
              <a:lnSpc>
                <a:spcPct val="100000"/>
              </a:lnSpc>
              <a:spcBef>
                <a:spcPts val="0"/>
              </a:spcBef>
              <a:spcAft>
                <a:spcPts val="0"/>
              </a:spcAft>
              <a:buClr>
                <a:srgbClr val="FFFFFF"/>
              </a:buClr>
              <a:buSzPts val="4200"/>
              <a:buFont typeface="Helvetica Neue"/>
              <a:buNone/>
              <a:defRPr b="1" sz="4200"/>
            </a:lvl3pPr>
            <a:lvl4pPr indent="-228600" lvl="3" marL="1828800" rtl="0" algn="l">
              <a:lnSpc>
                <a:spcPct val="100000"/>
              </a:lnSpc>
              <a:spcBef>
                <a:spcPts val="0"/>
              </a:spcBef>
              <a:spcAft>
                <a:spcPts val="0"/>
              </a:spcAft>
              <a:buClr>
                <a:srgbClr val="FFFFFF"/>
              </a:buClr>
              <a:buSzPts val="4200"/>
              <a:buFont typeface="Helvetica Neue"/>
              <a:buNone/>
              <a:defRPr b="1" sz="4200"/>
            </a:lvl4pPr>
            <a:lvl5pPr indent="-228600" lvl="4" marL="2286000" rtl="0" algn="l">
              <a:lnSpc>
                <a:spcPct val="100000"/>
              </a:lnSpc>
              <a:spcBef>
                <a:spcPts val="0"/>
              </a:spcBef>
              <a:spcAft>
                <a:spcPts val="0"/>
              </a:spcAft>
              <a:buClr>
                <a:srgbClr val="FFFFFF"/>
              </a:buClr>
              <a:buSzPts val="4200"/>
              <a:buFont typeface="Helvetica Neue"/>
              <a:buNone/>
              <a:defRPr b="1" sz="4200"/>
            </a:lvl5pPr>
            <a:lvl6pPr indent="-330200" lvl="5" marL="2743200" rtl="0" algn="l">
              <a:lnSpc>
                <a:spcPct val="90000"/>
              </a:lnSpc>
              <a:spcBef>
                <a:spcPts val="3400"/>
              </a:spcBef>
              <a:spcAft>
                <a:spcPts val="0"/>
              </a:spcAft>
              <a:buClr>
                <a:srgbClr val="FFFFFF"/>
              </a:buClr>
              <a:buSzPts val="1600"/>
              <a:buChar char="•"/>
              <a:defRPr/>
            </a:lvl6pPr>
            <a:lvl7pPr indent="-330200" lvl="6" marL="3200400" rtl="0" algn="l">
              <a:lnSpc>
                <a:spcPct val="90000"/>
              </a:lnSpc>
              <a:spcBef>
                <a:spcPts val="3400"/>
              </a:spcBef>
              <a:spcAft>
                <a:spcPts val="0"/>
              </a:spcAft>
              <a:buClr>
                <a:srgbClr val="FFFFFF"/>
              </a:buClr>
              <a:buSzPts val="1600"/>
              <a:buChar char="•"/>
              <a:defRPr/>
            </a:lvl7pPr>
            <a:lvl8pPr indent="-330200" lvl="7" marL="3657600" rtl="0" algn="l">
              <a:lnSpc>
                <a:spcPct val="90000"/>
              </a:lnSpc>
              <a:spcBef>
                <a:spcPts val="3400"/>
              </a:spcBef>
              <a:spcAft>
                <a:spcPts val="0"/>
              </a:spcAft>
              <a:buClr>
                <a:srgbClr val="FFFFFF"/>
              </a:buClr>
              <a:buSzPts val="1600"/>
              <a:buChar char="•"/>
              <a:defRPr/>
            </a:lvl8pPr>
            <a:lvl9pPr indent="-330200" lvl="8" marL="4114800" rtl="0" algn="l">
              <a:lnSpc>
                <a:spcPct val="90000"/>
              </a:lnSpc>
              <a:spcBef>
                <a:spcPts val="3400"/>
              </a:spcBef>
              <a:spcAft>
                <a:spcPts val="0"/>
              </a:spcAft>
              <a:buClr>
                <a:srgbClr val="FFFFFF"/>
              </a:buClr>
              <a:buSzPts val="1600"/>
              <a:buChar char="•"/>
              <a:defRPr/>
            </a:lvl9pPr>
          </a:lstStyle>
          <a:p/>
        </p:txBody>
      </p:sp>
      <p:sp>
        <p:nvSpPr>
          <p:cNvPr id="134" name="Google Shape;134;p25"/>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5" name="Shape 135"/>
        <p:cNvGrpSpPr/>
        <p:nvPr/>
      </p:nvGrpSpPr>
      <p:grpSpPr>
        <a:xfrm>
          <a:off x="0" y="0"/>
          <a:ext cx="0" cy="0"/>
          <a:chOff x="0" y="0"/>
          <a:chExt cx="0" cy="0"/>
        </a:xfrm>
      </p:grpSpPr>
      <p:sp>
        <p:nvSpPr>
          <p:cNvPr id="136" name="Google Shape;136;p26"/>
          <p:cNvSpPr txBox="1"/>
          <p:nvPr>
            <p:ph type="title"/>
          </p:nvPr>
        </p:nvSpPr>
        <p:spPr>
          <a:xfrm>
            <a:off x="1257300" y="547688"/>
            <a:ext cx="15773400" cy="1988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Clr>
                <a:schemeClr val="dk1"/>
              </a:buClr>
              <a:buSzPts val="2700"/>
              <a:buNone/>
              <a:defRPr/>
            </a:lvl1pPr>
            <a:lvl2pPr lvl="1" rtl="0">
              <a:spcBef>
                <a:spcPts val="0"/>
              </a:spcBef>
              <a:spcAft>
                <a:spcPts val="0"/>
              </a:spcAft>
              <a:buSzPts val="6400"/>
              <a:buNone/>
              <a:defRPr/>
            </a:lvl2pPr>
            <a:lvl3pPr lvl="2" rtl="0">
              <a:spcBef>
                <a:spcPts val="0"/>
              </a:spcBef>
              <a:spcAft>
                <a:spcPts val="0"/>
              </a:spcAft>
              <a:buSzPts val="6400"/>
              <a:buNone/>
              <a:defRPr/>
            </a:lvl3pPr>
            <a:lvl4pPr lvl="3" rtl="0">
              <a:spcBef>
                <a:spcPts val="0"/>
              </a:spcBef>
              <a:spcAft>
                <a:spcPts val="0"/>
              </a:spcAft>
              <a:buSzPts val="6400"/>
              <a:buNone/>
              <a:defRPr/>
            </a:lvl4pPr>
            <a:lvl5pPr lvl="4" rtl="0">
              <a:spcBef>
                <a:spcPts val="0"/>
              </a:spcBef>
              <a:spcAft>
                <a:spcPts val="0"/>
              </a:spcAft>
              <a:buSzPts val="6400"/>
              <a:buNone/>
              <a:defRPr/>
            </a:lvl5pPr>
            <a:lvl6pPr lvl="5" rtl="0">
              <a:spcBef>
                <a:spcPts val="0"/>
              </a:spcBef>
              <a:spcAft>
                <a:spcPts val="0"/>
              </a:spcAft>
              <a:buSzPts val="6400"/>
              <a:buNone/>
              <a:defRPr/>
            </a:lvl6pPr>
            <a:lvl7pPr lvl="6" rtl="0">
              <a:spcBef>
                <a:spcPts val="0"/>
              </a:spcBef>
              <a:spcAft>
                <a:spcPts val="0"/>
              </a:spcAft>
              <a:buSzPts val="6400"/>
              <a:buNone/>
              <a:defRPr/>
            </a:lvl7pPr>
            <a:lvl8pPr lvl="7" rtl="0">
              <a:spcBef>
                <a:spcPts val="0"/>
              </a:spcBef>
              <a:spcAft>
                <a:spcPts val="0"/>
              </a:spcAft>
              <a:buSzPts val="6400"/>
              <a:buNone/>
              <a:defRPr/>
            </a:lvl8pPr>
            <a:lvl9pPr lvl="8" rtl="0">
              <a:spcBef>
                <a:spcPts val="0"/>
              </a:spcBef>
              <a:spcAft>
                <a:spcPts val="0"/>
              </a:spcAft>
              <a:buSzPts val="6400"/>
              <a:buNone/>
              <a:defRPr/>
            </a:lvl9pPr>
          </a:lstStyle>
          <a:p/>
        </p:txBody>
      </p:sp>
      <p:sp>
        <p:nvSpPr>
          <p:cNvPr id="137" name="Google Shape;137;p26"/>
          <p:cNvSpPr txBox="1"/>
          <p:nvPr>
            <p:ph idx="1" type="body"/>
          </p:nvPr>
        </p:nvSpPr>
        <p:spPr>
          <a:xfrm>
            <a:off x="1257300" y="2738438"/>
            <a:ext cx="15773400" cy="6526800"/>
          </a:xfrm>
          <a:prstGeom prst="rect">
            <a:avLst/>
          </a:prstGeom>
          <a:noFill/>
          <a:ln>
            <a:noFill/>
          </a:ln>
        </p:spPr>
        <p:txBody>
          <a:bodyPr anchorCtr="0" anchor="t" bIns="68550" lIns="137150" spcFirstLastPara="1" rIns="137150" wrap="square" tIns="68550">
            <a:normAutofit/>
          </a:bodyPr>
          <a:lstStyle>
            <a:lvl1pPr indent="-400050" lvl="0" marL="457200" rtl="0" algn="l">
              <a:lnSpc>
                <a:spcPct val="90000"/>
              </a:lnSpc>
              <a:spcBef>
                <a:spcPts val="1500"/>
              </a:spcBef>
              <a:spcAft>
                <a:spcPts val="0"/>
              </a:spcAft>
              <a:buClr>
                <a:schemeClr val="dk1"/>
              </a:buClr>
              <a:buSzPts val="2700"/>
              <a:buChar char="•"/>
              <a:defRPr/>
            </a:lvl1pPr>
            <a:lvl2pPr indent="-400050" lvl="1" marL="914400" rtl="0" algn="l">
              <a:lnSpc>
                <a:spcPct val="90000"/>
              </a:lnSpc>
              <a:spcBef>
                <a:spcPts val="800"/>
              </a:spcBef>
              <a:spcAft>
                <a:spcPts val="0"/>
              </a:spcAft>
              <a:buClr>
                <a:schemeClr val="dk1"/>
              </a:buClr>
              <a:buSzPts val="2700"/>
              <a:buChar char="•"/>
              <a:defRPr/>
            </a:lvl2pPr>
            <a:lvl3pPr indent="-400050" lvl="2" marL="1371600" rtl="0" algn="l">
              <a:lnSpc>
                <a:spcPct val="90000"/>
              </a:lnSpc>
              <a:spcBef>
                <a:spcPts val="800"/>
              </a:spcBef>
              <a:spcAft>
                <a:spcPts val="0"/>
              </a:spcAft>
              <a:buClr>
                <a:schemeClr val="dk1"/>
              </a:buClr>
              <a:buSzPts val="2700"/>
              <a:buChar char="•"/>
              <a:defRPr/>
            </a:lvl3pPr>
            <a:lvl4pPr indent="-400050" lvl="3" marL="1828800" rtl="0" algn="l">
              <a:lnSpc>
                <a:spcPct val="90000"/>
              </a:lnSpc>
              <a:spcBef>
                <a:spcPts val="800"/>
              </a:spcBef>
              <a:spcAft>
                <a:spcPts val="0"/>
              </a:spcAft>
              <a:buClr>
                <a:schemeClr val="dk1"/>
              </a:buClr>
              <a:buSzPts val="2700"/>
              <a:buChar char="•"/>
              <a:defRPr/>
            </a:lvl4pPr>
            <a:lvl5pPr indent="-400050" lvl="4" marL="2286000" rtl="0" algn="l">
              <a:lnSpc>
                <a:spcPct val="90000"/>
              </a:lnSpc>
              <a:spcBef>
                <a:spcPts val="800"/>
              </a:spcBef>
              <a:spcAft>
                <a:spcPts val="0"/>
              </a:spcAft>
              <a:buClr>
                <a:schemeClr val="dk1"/>
              </a:buClr>
              <a:buSzPts val="2700"/>
              <a:buChar char="•"/>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138" name="Google Shape;138;p26"/>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rtl="0" algn="l">
              <a:spcBef>
                <a:spcPts val="0"/>
              </a:spcBef>
              <a:spcAft>
                <a:spcPts val="0"/>
              </a:spcAft>
              <a:buSzPts val="2100"/>
              <a:buNone/>
              <a:defRPr sz="2100"/>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139" name="Google Shape;139;p26"/>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rtl="0" algn="ctr">
              <a:spcBef>
                <a:spcPts val="0"/>
              </a:spcBef>
              <a:spcAft>
                <a:spcPts val="0"/>
              </a:spcAft>
              <a:buSzPts val="2100"/>
              <a:buNone/>
              <a:defRPr sz="2100"/>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140" name="Google Shape;140;p26"/>
          <p:cNvSpPr txBox="1"/>
          <p:nvPr>
            <p:ph idx="12" type="sldNum"/>
          </p:nvPr>
        </p:nvSpPr>
        <p:spPr>
          <a:xfrm>
            <a:off x="12915900" y="9534525"/>
            <a:ext cx="4114800" cy="354000"/>
          </a:xfrm>
          <a:prstGeom prst="rect">
            <a:avLst/>
          </a:prstGeom>
          <a:noFill/>
          <a:ln>
            <a:noFill/>
          </a:ln>
        </p:spPr>
        <p:txBody>
          <a:bodyPr anchorCtr="0" anchor="ctr" bIns="68550" lIns="137150" spcFirstLastPara="1" rIns="137150" wrap="square" tIns="6855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标题幻灯片">
  <p:cSld name="3_标题幻灯片">
    <p:spTree>
      <p:nvGrpSpPr>
        <p:cNvPr id="141" name="Shape 141"/>
        <p:cNvGrpSpPr/>
        <p:nvPr/>
      </p:nvGrpSpPr>
      <p:grpSpPr>
        <a:xfrm>
          <a:off x="0" y="0"/>
          <a:ext cx="0" cy="0"/>
          <a:chOff x="0" y="0"/>
          <a:chExt cx="0" cy="0"/>
        </a:xfrm>
      </p:grpSpPr>
      <p:pic>
        <p:nvPicPr>
          <p:cNvPr descr="资源 434302" id="142" name="Google Shape;142;p27"/>
          <p:cNvPicPr preferRelativeResize="0"/>
          <p:nvPr/>
        </p:nvPicPr>
        <p:blipFill rotWithShape="1">
          <a:blip r:embed="rId2">
            <a:alphaModFix/>
          </a:blip>
          <a:srcRect b="0" l="0" r="0" t="0"/>
          <a:stretch/>
        </p:blipFill>
        <p:spPr>
          <a:xfrm>
            <a:off x="4763" y="-21907"/>
            <a:ext cx="18283236" cy="10308908"/>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 name="Google Shape;24;p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5"/>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31" name="Google Shape;31;p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7" name="Google Shape;37;p6"/>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8" name="Google Shape;38;p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 name="Google Shape;40;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7"/>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4" name="Google Shape;44;p7"/>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5" name="Google Shape;45;p7"/>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6" name="Google Shape;46;p7"/>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7" name="Google Shape;47;p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58" name="Google Shape;58;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59" name="Google Shape;59;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0"/>
          <p:cNvSpPr/>
          <p:nvPr>
            <p:ph idx="2" type="pic"/>
          </p:nvPr>
        </p:nvSpPr>
        <p:spPr>
          <a:xfrm>
            <a:off x="1792288" y="612775"/>
            <a:ext cx="5486400" cy="4114800"/>
          </a:xfrm>
          <a:prstGeom prst="rect">
            <a:avLst/>
          </a:prstGeom>
          <a:noFill/>
          <a:ln>
            <a:noFill/>
          </a:ln>
        </p:spPr>
      </p:sp>
      <p:sp>
        <p:nvSpPr>
          <p:cNvPr id="65" name="Google Shape;65;p1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6" name="Google Shape;66;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71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717"/>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904875" y="714375"/>
            <a:ext cx="16478400" cy="1075200"/>
          </a:xfrm>
          <a:prstGeom prst="rect">
            <a:avLst/>
          </a:prstGeom>
          <a:noFill/>
          <a:ln>
            <a:noFill/>
          </a:ln>
        </p:spPr>
        <p:txBody>
          <a:bodyPr anchorCtr="0" anchor="t" bIns="38100" lIns="38100" spcFirstLastPara="1" rIns="38100" wrap="square" tIns="38100">
            <a:normAutofit/>
          </a:bodyPr>
          <a:lstStyle>
            <a:lvl1pPr lvl="0"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FFFFFF"/>
              </a:buClr>
              <a:buSzPts val="6400"/>
              <a:buFont typeface="Helvetica Neue"/>
              <a:buNone/>
              <a:defRPr b="1" i="0" sz="6400" u="none" cap="none" strike="noStrike">
                <a:solidFill>
                  <a:srgbClr val="FFFFFF"/>
                </a:solidFill>
                <a:latin typeface="Helvetica Neue"/>
                <a:ea typeface="Helvetica Neue"/>
                <a:cs typeface="Helvetica Neue"/>
                <a:sym typeface="Helvetica Neue"/>
              </a:defRPr>
            </a:lvl9pPr>
          </a:lstStyle>
          <a:p/>
        </p:txBody>
      </p:sp>
      <p:sp>
        <p:nvSpPr>
          <p:cNvPr id="83" name="Google Shape;83;p13"/>
          <p:cNvSpPr txBox="1"/>
          <p:nvPr>
            <p:ph idx="1" type="body"/>
          </p:nvPr>
        </p:nvSpPr>
        <p:spPr>
          <a:xfrm>
            <a:off x="904875" y="3186113"/>
            <a:ext cx="16478400" cy="6192600"/>
          </a:xfrm>
          <a:prstGeom prst="rect">
            <a:avLst/>
          </a:prstGeom>
          <a:noFill/>
          <a:ln>
            <a:noFill/>
          </a:ln>
        </p:spPr>
        <p:txBody>
          <a:bodyPr anchorCtr="0" anchor="t" bIns="38100" lIns="38100" spcFirstLastPara="1" rIns="38100" wrap="square" tIns="38100">
            <a:noAutofit/>
          </a:bodyPr>
          <a:lstStyle>
            <a:lvl1pPr indent="-508000" lvl="0" marL="4572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1pPr>
            <a:lvl2pPr indent="-508000" lvl="1" marL="9144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2pPr>
            <a:lvl3pPr indent="-508000" lvl="2" marL="13716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3pPr>
            <a:lvl4pPr indent="-508000" lvl="3" marL="18288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4pPr>
            <a:lvl5pPr indent="-508000" lvl="4" marL="22860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5pPr>
            <a:lvl6pPr indent="-508000" lvl="5" marL="27432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6pPr>
            <a:lvl7pPr indent="-508000" lvl="6" marL="32004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7pPr>
            <a:lvl8pPr indent="-508000" lvl="7" marL="36576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8pPr>
            <a:lvl9pPr indent="-508000" lvl="8" marL="4114800" marR="0" rtl="0" algn="l">
              <a:lnSpc>
                <a:spcPct val="90000"/>
              </a:lnSpc>
              <a:spcBef>
                <a:spcPts val="3400"/>
              </a:spcBef>
              <a:spcAft>
                <a:spcPts val="0"/>
              </a:spcAft>
              <a:buClr>
                <a:srgbClr val="FFFFFF"/>
              </a:buClr>
              <a:buSzPts val="4400"/>
              <a:buFont typeface="Helvetica Neue"/>
              <a:buChar char="•"/>
              <a:defRPr b="0" i="0" sz="3600" u="none" cap="none" strike="noStrike">
                <a:solidFill>
                  <a:srgbClr val="FFFFFF"/>
                </a:solidFill>
                <a:latin typeface="Helvetica Neue"/>
                <a:ea typeface="Helvetica Neue"/>
                <a:cs typeface="Helvetica Neue"/>
                <a:sym typeface="Helvetica Neue"/>
              </a:defRPr>
            </a:lvl9pPr>
          </a:lstStyle>
          <a:p/>
        </p:txBody>
      </p:sp>
      <p:sp>
        <p:nvSpPr>
          <p:cNvPr id="84" name="Google Shape;84;p13"/>
          <p:cNvSpPr txBox="1"/>
          <p:nvPr>
            <p:ph idx="12" type="sldNum"/>
          </p:nvPr>
        </p:nvSpPr>
        <p:spPr>
          <a:xfrm>
            <a:off x="9001125" y="9810750"/>
            <a:ext cx="276000" cy="292500"/>
          </a:xfrm>
          <a:prstGeom prst="rect">
            <a:avLst/>
          </a:prstGeom>
          <a:noFill/>
          <a:ln>
            <a:noFill/>
          </a:ln>
        </p:spPr>
        <p:txBody>
          <a:bodyPr anchorCtr="0" anchor="b" bIns="38100" lIns="38100" spcFirstLastPara="1" rIns="38100" wrap="square" tIns="38100">
            <a:spAutoFit/>
          </a:bodyPr>
          <a:lstStyle>
            <a:lvl1pPr indent="0" lvl="0"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0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gif"/><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3.jpg"/><Relationship Id="rId5" Type="http://schemas.openxmlformats.org/officeDocument/2006/relationships/image" Target="../media/image5.jpg"/><Relationship Id="rId6" Type="http://schemas.openxmlformats.org/officeDocument/2006/relationships/image" Target="../media/image15.jpg"/><Relationship Id="rId7"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p:nvPr/>
        </p:nvSpPr>
        <p:spPr>
          <a:xfrm>
            <a:off x="2329125" y="0"/>
            <a:ext cx="15991391" cy="7790402"/>
          </a:xfrm>
          <a:custGeom>
            <a:rect b="b" l="l" r="r" t="t"/>
            <a:pathLst>
              <a:path extrusionOk="0" h="7581900" w="16485970">
                <a:moveTo>
                  <a:pt x="0" y="0"/>
                </a:moveTo>
                <a:lnTo>
                  <a:pt x="16485970" y="0"/>
                </a:lnTo>
                <a:lnTo>
                  <a:pt x="16485970" y="7581900"/>
                </a:lnTo>
                <a:lnTo>
                  <a:pt x="0" y="7581900"/>
                </a:lnTo>
                <a:lnTo>
                  <a:pt x="0" y="0"/>
                </a:lnTo>
                <a:close/>
              </a:path>
            </a:pathLst>
          </a:custGeom>
          <a:blipFill rotWithShape="1">
            <a:blip r:embed="rId3">
              <a:alphaModFix amt="61000"/>
            </a:blip>
            <a:stretch>
              <a:fillRect b="-37379" l="0" r="0" t="-37381"/>
            </a:stretch>
          </a:blipFill>
          <a:ln>
            <a:noFill/>
          </a:ln>
        </p:spPr>
      </p:sp>
      <p:sp>
        <p:nvSpPr>
          <p:cNvPr id="148" name="Google Shape;148;p28"/>
          <p:cNvSpPr/>
          <p:nvPr/>
        </p:nvSpPr>
        <p:spPr>
          <a:xfrm>
            <a:off x="17223649" y="1028700"/>
            <a:ext cx="35651" cy="114212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28"/>
          <p:cNvGrpSpPr/>
          <p:nvPr/>
        </p:nvGrpSpPr>
        <p:grpSpPr>
          <a:xfrm>
            <a:off x="1028688" y="2401863"/>
            <a:ext cx="15780837" cy="5395579"/>
            <a:chOff x="-1545100" y="56223"/>
            <a:chExt cx="21041116" cy="7194105"/>
          </a:xfrm>
        </p:grpSpPr>
        <p:sp>
          <p:nvSpPr>
            <p:cNvPr id="150" name="Google Shape;150;p28"/>
            <p:cNvSpPr txBox="1"/>
            <p:nvPr/>
          </p:nvSpPr>
          <p:spPr>
            <a:xfrm>
              <a:off x="-1545084" y="56223"/>
              <a:ext cx="21041100" cy="3982200"/>
            </a:xfrm>
            <a:prstGeom prst="rect">
              <a:avLst/>
            </a:prstGeom>
            <a:noFill/>
            <a:ln>
              <a:noFill/>
            </a:ln>
          </p:spPr>
          <p:txBody>
            <a:bodyPr anchorCtr="0" anchor="t" bIns="0" lIns="0" spcFirstLastPara="1" rIns="0" wrap="square" tIns="0">
              <a:spAutoFit/>
            </a:bodyPr>
            <a:lstStyle/>
            <a:p>
              <a:pPr indent="0" lvl="0" marL="0" rtl="0" algn="l">
                <a:lnSpc>
                  <a:spcPct val="97999"/>
                </a:lnSpc>
                <a:spcBef>
                  <a:spcPts val="0"/>
                </a:spcBef>
                <a:spcAft>
                  <a:spcPts val="0"/>
                </a:spcAft>
                <a:buClr>
                  <a:schemeClr val="dk1"/>
                </a:buClr>
                <a:buFont typeface="Arial"/>
                <a:buNone/>
              </a:pPr>
              <a:r>
                <a:rPr b="1" lang="en-US" sz="6600">
                  <a:solidFill>
                    <a:schemeClr val="lt1"/>
                  </a:solidFill>
                </a:rPr>
                <a:t>Maximizing Returns: </a:t>
              </a:r>
              <a:br>
                <a:rPr b="1" lang="en-US" sz="6600">
                  <a:solidFill>
                    <a:schemeClr val="lt1"/>
                  </a:solidFill>
                </a:rPr>
              </a:br>
              <a:r>
                <a:rPr b="1" lang="en-US" sz="6600">
                  <a:solidFill>
                    <a:schemeClr val="lt1"/>
                  </a:solidFill>
                </a:rPr>
                <a:t>Profit Optimization Strategies at Crafty Brews Brewing Company</a:t>
              </a:r>
              <a:endParaRPr b="1" sz="6600">
                <a:solidFill>
                  <a:schemeClr val="lt1"/>
                </a:solidFill>
              </a:endParaRPr>
            </a:p>
          </p:txBody>
        </p:sp>
        <p:sp>
          <p:nvSpPr>
            <p:cNvPr id="151" name="Google Shape;151;p28"/>
            <p:cNvSpPr txBox="1"/>
            <p:nvPr/>
          </p:nvSpPr>
          <p:spPr>
            <a:xfrm>
              <a:off x="-1545100" y="6962928"/>
              <a:ext cx="9179400" cy="287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grpSp>
      <p:sp>
        <p:nvSpPr>
          <p:cNvPr id="152" name="Google Shape;152;p28"/>
          <p:cNvSpPr txBox="1"/>
          <p:nvPr/>
        </p:nvSpPr>
        <p:spPr>
          <a:xfrm>
            <a:off x="1028700" y="8856990"/>
            <a:ext cx="1529400" cy="215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a:solidFill>
                <a:schemeClr val="lt1"/>
              </a:solidFill>
            </a:endParaRPr>
          </a:p>
        </p:txBody>
      </p:sp>
      <p:sp>
        <p:nvSpPr>
          <p:cNvPr id="153" name="Google Shape;153;p28"/>
          <p:cNvSpPr txBox="1"/>
          <p:nvPr/>
        </p:nvSpPr>
        <p:spPr>
          <a:xfrm>
            <a:off x="1028700" y="8745400"/>
            <a:ext cx="53364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sp>
        <p:nvSpPr>
          <p:cNvPr id="154" name="Google Shape;154;p28"/>
          <p:cNvSpPr txBox="1"/>
          <p:nvPr/>
        </p:nvSpPr>
        <p:spPr>
          <a:xfrm>
            <a:off x="4442950" y="8263000"/>
            <a:ext cx="12780600" cy="19419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lang="en-US" sz="2399">
                <a:solidFill>
                  <a:srgbClr val="FFFFFF"/>
                </a:solidFill>
              </a:rPr>
              <a:t>Team 390 NexusBlend</a:t>
            </a:r>
            <a:r>
              <a:rPr b="0" i="0" lang="en-US" sz="2399" u="none" cap="none" strike="noStrike">
                <a:solidFill>
                  <a:srgbClr val="FFFFFF"/>
                </a:solidFill>
                <a:latin typeface="Arial"/>
                <a:ea typeface="Arial"/>
                <a:cs typeface="Arial"/>
                <a:sym typeface="Arial"/>
              </a:rPr>
              <a:t> | </a:t>
            </a:r>
            <a:endParaRPr sz="2399">
              <a:solidFill>
                <a:srgbClr val="FFFFFF"/>
              </a:solidFill>
            </a:endParaRPr>
          </a:p>
          <a:p>
            <a:pPr indent="0" lvl="0" marL="0" marR="0" rtl="0" algn="r">
              <a:lnSpc>
                <a:spcPct val="140016"/>
              </a:lnSpc>
              <a:spcBef>
                <a:spcPts val="0"/>
              </a:spcBef>
              <a:spcAft>
                <a:spcPts val="0"/>
              </a:spcAft>
              <a:buNone/>
            </a:pPr>
            <a:r>
              <a:rPr lang="en-US" sz="2499">
                <a:solidFill>
                  <a:schemeClr val="lt1"/>
                </a:solidFill>
              </a:rPr>
              <a:t>Ganesh Apparaju, Sai Karun Reddy Gaddam, </a:t>
            </a:r>
            <a:r>
              <a:rPr lang="en-US" sz="2399">
                <a:solidFill>
                  <a:srgbClr val="FFFFFF"/>
                </a:solidFill>
              </a:rPr>
              <a:t>Minghao Liu, Xuanyu Wang, Jason Chang</a:t>
            </a:r>
            <a:br>
              <a:rPr lang="en-US" sz="2399">
                <a:solidFill>
                  <a:srgbClr val="FFFFFF"/>
                </a:solidFill>
              </a:rPr>
            </a:br>
            <a:br>
              <a:rPr lang="en-US" sz="2399">
                <a:solidFill>
                  <a:srgbClr val="FFFFFF"/>
                </a:solidFill>
              </a:rPr>
            </a:br>
            <a:r>
              <a:rPr lang="en-US" sz="2399">
                <a:solidFill>
                  <a:srgbClr val="FFFFFF"/>
                </a:solidFill>
              </a:rPr>
              <a:t> </a:t>
            </a:r>
            <a:endParaRPr sz="2399">
              <a:solidFill>
                <a:srgbClr val="FFFFFF"/>
              </a:solidFill>
            </a:endParaRPr>
          </a:p>
        </p:txBody>
      </p:sp>
      <p:pic>
        <p:nvPicPr>
          <p:cNvPr id="155" name="Google Shape;155;p28"/>
          <p:cNvPicPr preferRelativeResize="0"/>
          <p:nvPr/>
        </p:nvPicPr>
        <p:blipFill>
          <a:blip r:embed="rId4">
            <a:alphaModFix/>
          </a:blip>
          <a:stretch>
            <a:fillRect/>
          </a:stretch>
        </p:blipFill>
        <p:spPr>
          <a:xfrm>
            <a:off x="197200" y="-1378875"/>
            <a:ext cx="4245750" cy="424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nvSpPr>
        <p:spPr>
          <a:xfrm>
            <a:off x="978025" y="762400"/>
            <a:ext cx="8683800" cy="17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0">
                <a:solidFill>
                  <a:schemeClr val="lt1"/>
                </a:solidFill>
                <a:latin typeface="Calibri"/>
                <a:ea typeface="Calibri"/>
                <a:cs typeface="Calibri"/>
                <a:sym typeface="Calibri"/>
              </a:rPr>
              <a:t>Basic Constraint</a:t>
            </a:r>
            <a:endParaRPr sz="8000">
              <a:solidFill>
                <a:schemeClr val="lt1"/>
              </a:solidFill>
              <a:latin typeface="Calibri"/>
              <a:ea typeface="Calibri"/>
              <a:cs typeface="Calibri"/>
              <a:sym typeface="Calibri"/>
            </a:endParaRPr>
          </a:p>
        </p:txBody>
      </p:sp>
      <p:sp>
        <p:nvSpPr>
          <p:cNvPr id="285" name="Google Shape;285;p37"/>
          <p:cNvSpPr txBox="1"/>
          <p:nvPr/>
        </p:nvSpPr>
        <p:spPr>
          <a:xfrm>
            <a:off x="1730100" y="2379950"/>
            <a:ext cx="11195100" cy="14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5700">
                <a:solidFill>
                  <a:schemeClr val="lt1"/>
                </a:solidFill>
                <a:latin typeface="Calibri"/>
                <a:ea typeface="Calibri"/>
                <a:cs typeface="Calibri"/>
                <a:sym typeface="Calibri"/>
              </a:rPr>
              <a:t>1. </a:t>
            </a:r>
            <a:r>
              <a:rPr b="1" lang="en-US" sz="5700">
                <a:solidFill>
                  <a:schemeClr val="lt1"/>
                </a:solidFill>
                <a:latin typeface="Calibri"/>
                <a:ea typeface="Calibri"/>
                <a:cs typeface="Calibri"/>
                <a:sym typeface="Calibri"/>
              </a:rPr>
              <a:t>X</a:t>
            </a:r>
            <a:r>
              <a:rPr b="1" lang="en-US" sz="3500">
                <a:solidFill>
                  <a:schemeClr val="lt1"/>
                </a:solidFill>
                <a:latin typeface="Calibri"/>
                <a:ea typeface="Calibri"/>
                <a:cs typeface="Calibri"/>
                <a:sym typeface="Calibri"/>
              </a:rPr>
              <a:t>ij</a:t>
            </a:r>
            <a:r>
              <a:rPr b="1" lang="en-US" sz="5700">
                <a:solidFill>
                  <a:schemeClr val="lt1"/>
                </a:solidFill>
                <a:latin typeface="Calibri"/>
                <a:ea typeface="Calibri"/>
                <a:cs typeface="Calibri"/>
                <a:sym typeface="Calibri"/>
              </a:rPr>
              <a:t> ∈ {0,1} - Binary Constraint</a:t>
            </a:r>
            <a:endParaRPr b="1" sz="5700">
              <a:solidFill>
                <a:schemeClr val="lt1"/>
              </a:solidFill>
              <a:latin typeface="Calibri"/>
              <a:ea typeface="Calibri"/>
              <a:cs typeface="Calibri"/>
              <a:sym typeface="Calibri"/>
            </a:endParaRPr>
          </a:p>
          <a:p>
            <a:pPr indent="0" lvl="0" marL="0" rtl="0" algn="l">
              <a:spcBef>
                <a:spcPts val="1200"/>
              </a:spcBef>
              <a:spcAft>
                <a:spcPts val="0"/>
              </a:spcAft>
              <a:buNone/>
            </a:pPr>
            <a:r>
              <a:t/>
            </a:r>
            <a:endParaRPr b="1" sz="5700">
              <a:solidFill>
                <a:schemeClr val="lt1"/>
              </a:solidFill>
              <a:latin typeface="Calibri"/>
              <a:ea typeface="Calibri"/>
              <a:cs typeface="Calibri"/>
              <a:sym typeface="Calibri"/>
            </a:endParaRPr>
          </a:p>
        </p:txBody>
      </p:sp>
      <p:sp>
        <p:nvSpPr>
          <p:cNvPr id="286" name="Google Shape;286;p37"/>
          <p:cNvSpPr txBox="1"/>
          <p:nvPr/>
        </p:nvSpPr>
        <p:spPr>
          <a:xfrm>
            <a:off x="1730100" y="3699724"/>
            <a:ext cx="14075400" cy="1305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b="1" lang="en-US" sz="5700">
                <a:solidFill>
                  <a:schemeClr val="lt1"/>
                </a:solidFill>
                <a:latin typeface="Calibri"/>
                <a:ea typeface="Calibri"/>
                <a:cs typeface="Calibri"/>
                <a:sym typeface="Calibri"/>
              </a:rPr>
              <a:t>2. Y</a:t>
            </a:r>
            <a:r>
              <a:rPr b="1" lang="en-US" sz="3500">
                <a:solidFill>
                  <a:schemeClr val="lt1"/>
                </a:solidFill>
                <a:latin typeface="Calibri"/>
                <a:ea typeface="Calibri"/>
                <a:cs typeface="Calibri"/>
                <a:sym typeface="Calibri"/>
              </a:rPr>
              <a:t>ij</a:t>
            </a:r>
            <a:r>
              <a:rPr b="1" lang="en-US" sz="5700">
                <a:solidFill>
                  <a:schemeClr val="lt1"/>
                </a:solidFill>
                <a:latin typeface="Calibri"/>
                <a:ea typeface="Calibri"/>
                <a:cs typeface="Calibri"/>
                <a:sym typeface="Calibri"/>
              </a:rPr>
              <a:t> ≥ 0  - Non-negative shipping</a:t>
            </a:r>
            <a:endParaRPr b="1" sz="5700">
              <a:solidFill>
                <a:schemeClr val="lt1"/>
              </a:solidFill>
              <a:latin typeface="Calibri"/>
              <a:ea typeface="Calibri"/>
              <a:cs typeface="Calibri"/>
              <a:sym typeface="Calibri"/>
            </a:endParaRPr>
          </a:p>
          <a:p>
            <a:pPr indent="0" lvl="0" marL="0" rtl="0" algn="l">
              <a:spcBef>
                <a:spcPts val="1200"/>
              </a:spcBef>
              <a:spcAft>
                <a:spcPts val="0"/>
              </a:spcAft>
              <a:buNone/>
            </a:pPr>
            <a:r>
              <a:t/>
            </a:r>
            <a:endParaRPr b="1" sz="5700">
              <a:solidFill>
                <a:schemeClr val="lt1"/>
              </a:solidFill>
              <a:latin typeface="Calibri"/>
              <a:ea typeface="Calibri"/>
              <a:cs typeface="Calibri"/>
              <a:sym typeface="Calibri"/>
            </a:endParaRPr>
          </a:p>
        </p:txBody>
      </p:sp>
      <p:sp>
        <p:nvSpPr>
          <p:cNvPr id="287" name="Google Shape;287;p37"/>
          <p:cNvSpPr txBox="1"/>
          <p:nvPr/>
        </p:nvSpPr>
        <p:spPr>
          <a:xfrm>
            <a:off x="1730100" y="5076175"/>
            <a:ext cx="16090200" cy="1915500"/>
          </a:xfrm>
          <a:prstGeom prst="rect">
            <a:avLst/>
          </a:prstGeom>
          <a:noFill/>
          <a:ln>
            <a:noFill/>
          </a:ln>
        </p:spPr>
        <p:txBody>
          <a:bodyPr anchorCtr="0" anchor="t" bIns="91425" lIns="91425" spcFirstLastPara="1" rIns="91425" wrap="square" tIns="91425">
            <a:noAutofit/>
          </a:bodyPr>
          <a:lstStyle/>
          <a:p>
            <a:pPr indent="-228600" lvl="0" marL="0" rtl="0" algn="l">
              <a:lnSpc>
                <a:spcPct val="115000"/>
              </a:lnSpc>
              <a:spcBef>
                <a:spcPts val="1200"/>
              </a:spcBef>
              <a:spcAft>
                <a:spcPts val="0"/>
              </a:spcAft>
              <a:buClr>
                <a:schemeClr val="dk1"/>
              </a:buClr>
              <a:buSzPts val="1100"/>
              <a:buFont typeface="Arial"/>
              <a:buNone/>
            </a:pPr>
            <a:r>
              <a:rPr b="1" lang="en-US" sz="5700">
                <a:solidFill>
                  <a:schemeClr val="lt1"/>
                </a:solidFill>
                <a:latin typeface="Calibri"/>
                <a:ea typeface="Calibri"/>
                <a:cs typeface="Calibri"/>
                <a:sym typeface="Calibri"/>
              </a:rPr>
              <a:t>	3. Y</a:t>
            </a:r>
            <a:r>
              <a:rPr b="1" lang="en-US" sz="3500">
                <a:solidFill>
                  <a:schemeClr val="lt1"/>
                </a:solidFill>
                <a:latin typeface="Calibri"/>
                <a:ea typeface="Calibri"/>
                <a:cs typeface="Calibri"/>
                <a:sym typeface="Calibri"/>
              </a:rPr>
              <a:t>ij</a:t>
            </a:r>
            <a:r>
              <a:rPr b="1" lang="en-US" sz="5700">
                <a:solidFill>
                  <a:schemeClr val="lt1"/>
                </a:solidFill>
                <a:latin typeface="Calibri"/>
                <a:ea typeface="Calibri"/>
                <a:cs typeface="Calibri"/>
                <a:sym typeface="Calibri"/>
              </a:rPr>
              <a:t> ∈ {Integers} -  Number of bottles should be integer</a:t>
            </a:r>
            <a:endParaRPr sz="6000">
              <a:solidFill>
                <a:schemeClr val="lt1"/>
              </a:solidFill>
            </a:endParaRPr>
          </a:p>
          <a:p>
            <a:pPr indent="0" lvl="0" marL="0" rtl="0" algn="l">
              <a:spcBef>
                <a:spcPts val="1200"/>
              </a:spcBef>
              <a:spcAft>
                <a:spcPts val="0"/>
              </a:spcAft>
              <a:buNone/>
            </a:pPr>
            <a:r>
              <a:t/>
            </a:r>
            <a:endParaRPr sz="3200">
              <a:solidFill>
                <a:schemeClr val="dk1"/>
              </a:solidFill>
              <a:latin typeface="Calibri"/>
              <a:ea typeface="Calibri"/>
              <a:cs typeface="Calibri"/>
              <a:sym typeface="Calibri"/>
            </a:endParaRPr>
          </a:p>
        </p:txBody>
      </p:sp>
      <p:sp>
        <p:nvSpPr>
          <p:cNvPr id="288" name="Google Shape;288;p37"/>
          <p:cNvSpPr txBox="1"/>
          <p:nvPr/>
        </p:nvSpPr>
        <p:spPr>
          <a:xfrm>
            <a:off x="1928750" y="7402850"/>
            <a:ext cx="14614800" cy="851400"/>
          </a:xfrm>
          <a:prstGeom prst="rect">
            <a:avLst/>
          </a:prstGeom>
          <a:noFill/>
          <a:ln>
            <a:noFill/>
          </a:ln>
        </p:spPr>
        <p:txBody>
          <a:bodyPr anchorCtr="0" anchor="t" bIns="91425" lIns="91425" spcFirstLastPara="1" rIns="91425" wrap="square" tIns="91425">
            <a:noAutofit/>
          </a:bodyPr>
          <a:lstStyle/>
          <a:p>
            <a:pPr indent="-228600" lvl="0" marL="0" rtl="0" algn="l">
              <a:lnSpc>
                <a:spcPct val="115000"/>
              </a:lnSpc>
              <a:spcBef>
                <a:spcPts val="1200"/>
              </a:spcBef>
              <a:spcAft>
                <a:spcPts val="0"/>
              </a:spcAft>
              <a:buClr>
                <a:schemeClr val="dk1"/>
              </a:buClr>
              <a:buSzPts val="1100"/>
              <a:buFont typeface="Arial"/>
              <a:buNone/>
            </a:pPr>
            <a:r>
              <a:rPr b="1" lang="en-US" sz="5700">
                <a:solidFill>
                  <a:schemeClr val="lt1"/>
                </a:solidFill>
                <a:latin typeface="Calibri"/>
                <a:ea typeface="Calibri"/>
                <a:cs typeface="Calibri"/>
                <a:sym typeface="Calibri"/>
              </a:rPr>
              <a:t>4. Z</a:t>
            </a:r>
            <a:r>
              <a:rPr b="1" lang="en-US" sz="3500">
                <a:solidFill>
                  <a:schemeClr val="lt1"/>
                </a:solidFill>
                <a:latin typeface="Calibri"/>
                <a:ea typeface="Calibri"/>
                <a:cs typeface="Calibri"/>
                <a:sym typeface="Calibri"/>
              </a:rPr>
              <a:t>k</a:t>
            </a:r>
            <a:r>
              <a:rPr b="1" lang="en-US" sz="5700">
                <a:solidFill>
                  <a:schemeClr val="lt1"/>
                </a:solidFill>
                <a:latin typeface="Calibri"/>
                <a:ea typeface="Calibri"/>
                <a:cs typeface="Calibri"/>
                <a:sym typeface="Calibri"/>
              </a:rPr>
              <a:t> ≥ 0 - Non-negative transportation</a:t>
            </a:r>
            <a:endParaRPr sz="6000">
              <a:solidFill>
                <a:schemeClr val="lt1"/>
              </a:solidFill>
            </a:endParaRPr>
          </a:p>
          <a:p>
            <a:pPr indent="0" lvl="0" marL="0" rtl="0" algn="l">
              <a:spcBef>
                <a:spcPts val="120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nvSpPr>
        <p:spPr>
          <a:xfrm>
            <a:off x="708500" y="379325"/>
            <a:ext cx="11862000" cy="17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0">
                <a:solidFill>
                  <a:schemeClr val="lt1"/>
                </a:solidFill>
                <a:latin typeface="Calibri"/>
                <a:ea typeface="Calibri"/>
                <a:cs typeface="Calibri"/>
                <a:sym typeface="Calibri"/>
              </a:rPr>
              <a:t>Essential Constraint</a:t>
            </a:r>
            <a:endParaRPr b="1" sz="8000">
              <a:solidFill>
                <a:schemeClr val="lt1"/>
              </a:solidFill>
              <a:latin typeface="Calibri"/>
              <a:ea typeface="Calibri"/>
              <a:cs typeface="Calibri"/>
              <a:sym typeface="Calibri"/>
            </a:endParaRPr>
          </a:p>
        </p:txBody>
      </p:sp>
      <p:sp>
        <p:nvSpPr>
          <p:cNvPr id="294" name="Google Shape;294;p38"/>
          <p:cNvSpPr txBox="1"/>
          <p:nvPr/>
        </p:nvSpPr>
        <p:spPr>
          <a:xfrm>
            <a:off x="538250" y="2110325"/>
            <a:ext cx="17651100" cy="71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700">
                <a:solidFill>
                  <a:schemeClr val="lt1"/>
                </a:solidFill>
                <a:latin typeface="Calibri"/>
                <a:ea typeface="Calibri"/>
                <a:cs typeface="Calibri"/>
                <a:sym typeface="Calibri"/>
              </a:rPr>
              <a:t>1. </a:t>
            </a:r>
            <a:r>
              <a:rPr b="1" lang="en-US" sz="5700">
                <a:solidFill>
                  <a:schemeClr val="lt1"/>
                </a:solidFill>
                <a:latin typeface="Calibri"/>
                <a:ea typeface="Calibri"/>
                <a:cs typeface="Calibri"/>
                <a:sym typeface="Calibri"/>
              </a:rPr>
              <a:t>(Σ</a:t>
            </a:r>
            <a:r>
              <a:rPr b="1" lang="en-US" sz="3500">
                <a:solidFill>
                  <a:schemeClr val="lt1"/>
                </a:solidFill>
                <a:latin typeface="Calibri"/>
                <a:ea typeface="Calibri"/>
                <a:cs typeface="Calibri"/>
                <a:sym typeface="Calibri"/>
              </a:rPr>
              <a:t>i</a:t>
            </a:r>
            <a:r>
              <a:rPr b="1" lang="en-US" sz="5700">
                <a:solidFill>
                  <a:schemeClr val="lt1"/>
                </a:solidFill>
                <a:latin typeface="Calibri"/>
                <a:ea typeface="Calibri"/>
                <a:cs typeface="Calibri"/>
                <a:sym typeface="Calibri"/>
              </a:rPr>
              <a:t> (C</a:t>
            </a:r>
            <a:r>
              <a:rPr b="1" lang="en-US" sz="3500">
                <a:solidFill>
                  <a:schemeClr val="lt1"/>
                </a:solidFill>
                <a:latin typeface="Calibri"/>
                <a:ea typeface="Calibri"/>
                <a:cs typeface="Calibri"/>
                <a:sym typeface="Calibri"/>
              </a:rPr>
              <a:t>i</a:t>
            </a:r>
            <a:r>
              <a:rPr b="1" lang="en-US" sz="5700">
                <a:solidFill>
                  <a:schemeClr val="lt1"/>
                </a:solidFill>
                <a:latin typeface="Calibri"/>
                <a:ea typeface="Calibri"/>
                <a:cs typeface="Calibri"/>
                <a:sym typeface="Calibri"/>
              </a:rPr>
              <a:t> * Σ</a:t>
            </a:r>
            <a:r>
              <a:rPr b="1" lang="en-US" sz="3500">
                <a:solidFill>
                  <a:schemeClr val="lt1"/>
                </a:solidFill>
                <a:latin typeface="Calibri"/>
                <a:ea typeface="Calibri"/>
                <a:cs typeface="Calibri"/>
                <a:sym typeface="Calibri"/>
              </a:rPr>
              <a:t>j</a:t>
            </a:r>
            <a:r>
              <a:rPr b="1" lang="en-US" sz="5700">
                <a:solidFill>
                  <a:schemeClr val="lt1"/>
                </a:solidFill>
                <a:latin typeface="Calibri"/>
                <a:ea typeface="Calibri"/>
                <a:cs typeface="Calibri"/>
                <a:sym typeface="Calibri"/>
              </a:rPr>
              <a:t> Y</a:t>
            </a:r>
            <a:r>
              <a:rPr b="1" lang="en-US" sz="3500">
                <a:solidFill>
                  <a:schemeClr val="lt1"/>
                </a:solidFill>
                <a:latin typeface="Calibri"/>
                <a:ea typeface="Calibri"/>
                <a:cs typeface="Calibri"/>
                <a:sym typeface="Calibri"/>
              </a:rPr>
              <a:t>ij</a:t>
            </a:r>
            <a:r>
              <a:rPr b="1" lang="en-US" sz="5700">
                <a:solidFill>
                  <a:schemeClr val="lt1"/>
                </a:solidFill>
                <a:latin typeface="Calibri"/>
                <a:ea typeface="Calibri"/>
                <a:cs typeface="Calibri"/>
                <a:sym typeface="Calibri"/>
              </a:rPr>
              <a:t>) + Σ</a:t>
            </a:r>
            <a:r>
              <a:rPr b="1" lang="en-US" sz="3500">
                <a:solidFill>
                  <a:schemeClr val="lt1"/>
                </a:solidFill>
                <a:latin typeface="Calibri"/>
                <a:ea typeface="Calibri"/>
                <a:cs typeface="Calibri"/>
                <a:sym typeface="Calibri"/>
              </a:rPr>
              <a:t>k</a:t>
            </a:r>
            <a:r>
              <a:rPr b="1" lang="en-US" sz="5700">
                <a:solidFill>
                  <a:schemeClr val="lt1"/>
                </a:solidFill>
                <a:latin typeface="Calibri"/>
                <a:ea typeface="Calibri"/>
                <a:cs typeface="Calibri"/>
                <a:sym typeface="Calibri"/>
              </a:rPr>
              <a:t> (Z</a:t>
            </a:r>
            <a:r>
              <a:rPr b="1" lang="en-US" sz="3500">
                <a:solidFill>
                  <a:schemeClr val="lt1"/>
                </a:solidFill>
                <a:latin typeface="Calibri"/>
                <a:ea typeface="Calibri"/>
                <a:cs typeface="Calibri"/>
                <a:sym typeface="Calibri"/>
              </a:rPr>
              <a:t>k</a:t>
            </a:r>
            <a:r>
              <a:rPr b="1" lang="en-US" sz="5700">
                <a:solidFill>
                  <a:schemeClr val="lt1"/>
                </a:solidFill>
                <a:latin typeface="Calibri"/>
                <a:ea typeface="Calibri"/>
                <a:cs typeface="Calibri"/>
                <a:sym typeface="Calibri"/>
              </a:rPr>
              <a:t> * T</a:t>
            </a:r>
            <a:r>
              <a:rPr b="1" lang="en-US" sz="3500">
                <a:solidFill>
                  <a:schemeClr val="lt1"/>
                </a:solidFill>
                <a:latin typeface="Calibri"/>
                <a:ea typeface="Calibri"/>
                <a:cs typeface="Calibri"/>
                <a:sym typeface="Calibri"/>
              </a:rPr>
              <a:t>k</a:t>
            </a:r>
            <a:r>
              <a:rPr b="1" lang="en-US" sz="5700">
                <a:solidFill>
                  <a:schemeClr val="lt1"/>
                </a:solidFill>
                <a:latin typeface="Calibri"/>
                <a:ea typeface="Calibri"/>
                <a:cs typeface="Calibri"/>
                <a:sym typeface="Calibri"/>
              </a:rPr>
              <a:t>)) ≤ B, Budget Constraint – Total cost cannot cross total budget</a:t>
            </a:r>
            <a:endParaRPr b="1" sz="5700">
              <a:solidFill>
                <a:schemeClr val="lt1"/>
              </a:solidFill>
              <a:latin typeface="Calibri"/>
              <a:ea typeface="Calibri"/>
              <a:cs typeface="Calibri"/>
              <a:sym typeface="Calibri"/>
            </a:endParaRPr>
          </a:p>
          <a:p>
            <a:pPr indent="0" lvl="0" marL="0" rtl="0" algn="l">
              <a:spcBef>
                <a:spcPts val="0"/>
              </a:spcBef>
              <a:spcAft>
                <a:spcPts val="0"/>
              </a:spcAft>
              <a:buNone/>
            </a:pPr>
            <a:r>
              <a:t/>
            </a:r>
            <a:endParaRPr b="1" sz="5700">
              <a:solidFill>
                <a:schemeClr val="lt1"/>
              </a:solidFill>
              <a:latin typeface="Calibri"/>
              <a:ea typeface="Calibri"/>
              <a:cs typeface="Calibri"/>
              <a:sym typeface="Calibri"/>
            </a:endParaRPr>
          </a:p>
          <a:p>
            <a:pPr indent="0" lvl="0" marL="0" rtl="0" algn="l">
              <a:spcBef>
                <a:spcPts val="0"/>
              </a:spcBef>
              <a:spcAft>
                <a:spcPts val="0"/>
              </a:spcAft>
              <a:buNone/>
            </a:pPr>
            <a:r>
              <a:rPr b="1" lang="en-US" sz="5700">
                <a:solidFill>
                  <a:schemeClr val="lt1"/>
                </a:solidFill>
                <a:latin typeface="Calibri"/>
                <a:ea typeface="Calibri"/>
                <a:cs typeface="Calibri"/>
                <a:sym typeface="Calibri"/>
              </a:rPr>
              <a:t>2. Σ</a:t>
            </a:r>
            <a:r>
              <a:rPr b="1" lang="en-US" sz="3500">
                <a:solidFill>
                  <a:schemeClr val="lt1"/>
                </a:solidFill>
                <a:latin typeface="Calibri"/>
                <a:ea typeface="Calibri"/>
                <a:cs typeface="Calibri"/>
                <a:sym typeface="Calibri"/>
              </a:rPr>
              <a:t>j</a:t>
            </a:r>
            <a:r>
              <a:rPr b="1" lang="en-US" sz="5700">
                <a:solidFill>
                  <a:schemeClr val="lt1"/>
                </a:solidFill>
                <a:latin typeface="Calibri"/>
                <a:ea typeface="Calibri"/>
                <a:cs typeface="Calibri"/>
                <a:sym typeface="Calibri"/>
              </a:rPr>
              <a:t> Y</a:t>
            </a:r>
            <a:r>
              <a:rPr b="1" lang="en-US" sz="3500">
                <a:solidFill>
                  <a:schemeClr val="lt1"/>
                </a:solidFill>
                <a:latin typeface="Calibri"/>
                <a:ea typeface="Calibri"/>
                <a:cs typeface="Calibri"/>
                <a:sym typeface="Calibri"/>
              </a:rPr>
              <a:t>ij</a:t>
            </a:r>
            <a:r>
              <a:rPr b="1" lang="en-US" sz="5700">
                <a:solidFill>
                  <a:schemeClr val="lt1"/>
                </a:solidFill>
                <a:latin typeface="Calibri"/>
                <a:ea typeface="Calibri"/>
                <a:cs typeface="Calibri"/>
                <a:sym typeface="Calibri"/>
              </a:rPr>
              <a:t> ≤ F</a:t>
            </a:r>
            <a:r>
              <a:rPr b="1" lang="en-US" sz="3500">
                <a:solidFill>
                  <a:schemeClr val="lt1"/>
                </a:solidFill>
                <a:latin typeface="Calibri"/>
                <a:ea typeface="Calibri"/>
                <a:cs typeface="Calibri"/>
                <a:sym typeface="Calibri"/>
              </a:rPr>
              <a:t>i</a:t>
            </a:r>
            <a:r>
              <a:rPr b="1" lang="en-US" sz="5700">
                <a:solidFill>
                  <a:schemeClr val="lt1"/>
                </a:solidFill>
                <a:latin typeface="Calibri"/>
                <a:ea typeface="Calibri"/>
                <a:cs typeface="Calibri"/>
                <a:sym typeface="Calibri"/>
              </a:rPr>
              <a:t> , i ∈{1,2,3,4,5,6}, Brewing Capacity Constraints per Beer type ‘i’</a:t>
            </a:r>
            <a:endParaRPr b="1" sz="5700">
              <a:solidFill>
                <a:schemeClr val="lt1"/>
              </a:solidFill>
              <a:latin typeface="Calibri"/>
              <a:ea typeface="Calibri"/>
              <a:cs typeface="Calibri"/>
              <a:sym typeface="Calibri"/>
            </a:endParaRPr>
          </a:p>
          <a:p>
            <a:pPr indent="0" lvl="0" marL="0" rtl="0" algn="l">
              <a:spcBef>
                <a:spcPts val="0"/>
              </a:spcBef>
              <a:spcAft>
                <a:spcPts val="0"/>
              </a:spcAft>
              <a:buNone/>
            </a:pPr>
            <a:r>
              <a:t/>
            </a:r>
            <a:endParaRPr b="1" sz="5700">
              <a:solidFill>
                <a:schemeClr val="lt1"/>
              </a:solidFill>
              <a:latin typeface="Calibri"/>
              <a:ea typeface="Calibri"/>
              <a:cs typeface="Calibri"/>
              <a:sym typeface="Calibri"/>
            </a:endParaRPr>
          </a:p>
          <a:p>
            <a:pPr indent="0" lvl="0" marL="0" rtl="0" algn="l">
              <a:spcBef>
                <a:spcPts val="0"/>
              </a:spcBef>
              <a:spcAft>
                <a:spcPts val="0"/>
              </a:spcAft>
              <a:buNone/>
            </a:pPr>
            <a:r>
              <a:rPr b="1" lang="en-US" sz="5700">
                <a:solidFill>
                  <a:schemeClr val="lt1"/>
                </a:solidFill>
                <a:latin typeface="Calibri"/>
                <a:ea typeface="Calibri"/>
                <a:cs typeface="Calibri"/>
                <a:sym typeface="Calibri"/>
              </a:rPr>
              <a:t>3.</a:t>
            </a:r>
            <a:r>
              <a:rPr b="1" lang="en-US" sz="5700">
                <a:solidFill>
                  <a:schemeClr val="lt1"/>
                </a:solidFill>
                <a:latin typeface="Calibri"/>
                <a:ea typeface="Calibri"/>
                <a:cs typeface="Calibri"/>
                <a:sym typeface="Calibri"/>
              </a:rPr>
              <a:t> </a:t>
            </a:r>
            <a:r>
              <a:rPr b="1" lang="en-US" sz="5700">
                <a:solidFill>
                  <a:schemeClr val="lt1"/>
                </a:solidFill>
                <a:latin typeface="Calibri"/>
                <a:ea typeface="Calibri"/>
                <a:cs typeface="Calibri"/>
                <a:sym typeface="Calibri"/>
              </a:rPr>
              <a:t>Σ</a:t>
            </a:r>
            <a:r>
              <a:rPr b="1" lang="en-US" sz="3500">
                <a:solidFill>
                  <a:schemeClr val="lt1"/>
                </a:solidFill>
                <a:latin typeface="Calibri"/>
                <a:ea typeface="Calibri"/>
                <a:cs typeface="Calibri"/>
                <a:sym typeface="Calibri"/>
              </a:rPr>
              <a:t>i</a:t>
            </a:r>
            <a:r>
              <a:rPr b="1" lang="en-US" sz="5700">
                <a:solidFill>
                  <a:schemeClr val="lt1"/>
                </a:solidFill>
                <a:latin typeface="Calibri"/>
                <a:ea typeface="Calibri"/>
                <a:cs typeface="Calibri"/>
                <a:sym typeface="Calibri"/>
              </a:rPr>
              <a:t> Y</a:t>
            </a:r>
            <a:r>
              <a:rPr b="1" lang="en-US" sz="3500">
                <a:solidFill>
                  <a:schemeClr val="lt1"/>
                </a:solidFill>
                <a:latin typeface="Calibri"/>
                <a:ea typeface="Calibri"/>
                <a:cs typeface="Calibri"/>
                <a:sym typeface="Calibri"/>
              </a:rPr>
              <a:t>ij</a:t>
            </a:r>
            <a:r>
              <a:rPr b="1" lang="en-US" sz="5700">
                <a:solidFill>
                  <a:schemeClr val="lt1"/>
                </a:solidFill>
                <a:latin typeface="Calibri"/>
                <a:ea typeface="Calibri"/>
                <a:cs typeface="Calibri"/>
                <a:sym typeface="Calibri"/>
              </a:rPr>
              <a:t> ≤ D</a:t>
            </a:r>
            <a:r>
              <a:rPr b="1" lang="en-US" sz="3500">
                <a:solidFill>
                  <a:schemeClr val="lt1"/>
                </a:solidFill>
                <a:latin typeface="Calibri"/>
                <a:ea typeface="Calibri"/>
                <a:cs typeface="Calibri"/>
                <a:sym typeface="Calibri"/>
              </a:rPr>
              <a:t>j</a:t>
            </a:r>
            <a:r>
              <a:rPr b="1" lang="en-US" sz="5700">
                <a:solidFill>
                  <a:schemeClr val="lt1"/>
                </a:solidFill>
                <a:latin typeface="Calibri"/>
                <a:ea typeface="Calibri"/>
                <a:cs typeface="Calibri"/>
                <a:sym typeface="Calibri"/>
              </a:rPr>
              <a:t> , j ∈{1,2,3} , Delivery Capacity Constraints for Client ‘j’</a:t>
            </a:r>
            <a:endParaRPr b="1" sz="3200">
              <a:solidFill>
                <a:schemeClr val="lt1"/>
              </a:solidFill>
              <a:latin typeface="Calibri"/>
              <a:ea typeface="Calibri"/>
              <a:cs typeface="Calibri"/>
              <a:sym typeface="Calibri"/>
            </a:endParaRPr>
          </a:p>
          <a:p>
            <a:pPr indent="0" lvl="0" marL="0" rtl="0" algn="l">
              <a:spcBef>
                <a:spcPts val="0"/>
              </a:spcBef>
              <a:spcAft>
                <a:spcPts val="0"/>
              </a:spcAft>
              <a:buNone/>
            </a:pPr>
            <a:r>
              <a:t/>
            </a:r>
            <a:endParaRPr b="1" sz="32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nvSpPr>
        <p:spPr>
          <a:xfrm>
            <a:off x="708500" y="379325"/>
            <a:ext cx="11862000" cy="17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0">
                <a:solidFill>
                  <a:schemeClr val="lt1"/>
                </a:solidFill>
                <a:latin typeface="Calibri"/>
                <a:ea typeface="Calibri"/>
                <a:cs typeface="Calibri"/>
                <a:sym typeface="Calibri"/>
              </a:rPr>
              <a:t>Essential Constraint</a:t>
            </a:r>
            <a:endParaRPr b="1" sz="8000">
              <a:solidFill>
                <a:schemeClr val="lt1"/>
              </a:solidFill>
              <a:latin typeface="Calibri"/>
              <a:ea typeface="Calibri"/>
              <a:cs typeface="Calibri"/>
              <a:sym typeface="Calibri"/>
            </a:endParaRPr>
          </a:p>
        </p:txBody>
      </p:sp>
      <p:sp>
        <p:nvSpPr>
          <p:cNvPr id="300" name="Google Shape;300;p39"/>
          <p:cNvSpPr txBox="1"/>
          <p:nvPr/>
        </p:nvSpPr>
        <p:spPr>
          <a:xfrm>
            <a:off x="566600" y="2181325"/>
            <a:ext cx="17551800" cy="7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500">
                <a:solidFill>
                  <a:schemeClr val="lt1"/>
                </a:solidFill>
                <a:latin typeface="Calibri"/>
                <a:ea typeface="Calibri"/>
                <a:cs typeface="Calibri"/>
                <a:sym typeface="Calibri"/>
              </a:rPr>
              <a:t>4. MN</a:t>
            </a:r>
            <a:r>
              <a:rPr b="1" lang="en-US" sz="3000">
                <a:solidFill>
                  <a:schemeClr val="lt1"/>
                </a:solidFill>
                <a:latin typeface="Calibri"/>
                <a:ea typeface="Calibri"/>
                <a:cs typeface="Calibri"/>
                <a:sym typeface="Calibri"/>
              </a:rPr>
              <a:t>j</a:t>
            </a:r>
            <a:r>
              <a:rPr b="1" lang="en-US" sz="4500">
                <a:solidFill>
                  <a:schemeClr val="lt1"/>
                </a:solidFill>
                <a:latin typeface="Calibri"/>
                <a:ea typeface="Calibri"/>
                <a:cs typeface="Calibri"/>
                <a:sym typeface="Calibri"/>
              </a:rPr>
              <a:t>  ≤  Σ</a:t>
            </a:r>
            <a:r>
              <a:rPr b="1" lang="en-US" sz="3000">
                <a:solidFill>
                  <a:schemeClr val="lt1"/>
                </a:solidFill>
                <a:latin typeface="Calibri"/>
                <a:ea typeface="Calibri"/>
                <a:cs typeface="Calibri"/>
                <a:sym typeface="Calibri"/>
              </a:rPr>
              <a:t>i</a:t>
            </a:r>
            <a:r>
              <a:rPr b="1" lang="en-US" sz="4500">
                <a:solidFill>
                  <a:schemeClr val="lt1"/>
                </a:solidFill>
                <a:latin typeface="Calibri"/>
                <a:ea typeface="Calibri"/>
                <a:cs typeface="Calibri"/>
                <a:sym typeface="Calibri"/>
              </a:rPr>
              <a:t> X</a:t>
            </a:r>
            <a:r>
              <a:rPr b="1" lang="en-US" sz="3000">
                <a:solidFill>
                  <a:schemeClr val="lt1"/>
                </a:solidFill>
                <a:latin typeface="Calibri"/>
                <a:ea typeface="Calibri"/>
                <a:cs typeface="Calibri"/>
                <a:sym typeface="Calibri"/>
              </a:rPr>
              <a:t>ij</a:t>
            </a:r>
            <a:r>
              <a:rPr b="1" lang="en-US" sz="4500">
                <a:solidFill>
                  <a:schemeClr val="lt1"/>
                </a:solidFill>
                <a:latin typeface="Calibri"/>
                <a:ea typeface="Calibri"/>
                <a:cs typeface="Calibri"/>
                <a:sym typeface="Calibri"/>
              </a:rPr>
              <a:t>  ≤  MX</a:t>
            </a:r>
            <a:r>
              <a:rPr b="1" lang="en-US" sz="3000">
                <a:solidFill>
                  <a:schemeClr val="lt1"/>
                </a:solidFill>
                <a:latin typeface="Calibri"/>
                <a:ea typeface="Calibri"/>
                <a:cs typeface="Calibri"/>
                <a:sym typeface="Calibri"/>
              </a:rPr>
              <a:t>j</a:t>
            </a:r>
            <a:r>
              <a:rPr b="1" lang="en-US" sz="4500">
                <a:solidFill>
                  <a:schemeClr val="lt1"/>
                </a:solidFill>
                <a:latin typeface="Calibri"/>
                <a:ea typeface="Calibri"/>
                <a:cs typeface="Calibri"/>
                <a:sym typeface="Calibri"/>
              </a:rPr>
              <a:t> , j ∈ {1,2,3}, Number of types of beers to be sent     to client ‘j’ should be in the specified limits.</a:t>
            </a:r>
            <a:endParaRPr b="1" sz="4500">
              <a:solidFill>
                <a:schemeClr val="lt1"/>
              </a:solidFill>
              <a:latin typeface="Calibri"/>
              <a:ea typeface="Calibri"/>
              <a:cs typeface="Calibri"/>
              <a:sym typeface="Calibri"/>
            </a:endParaRPr>
          </a:p>
          <a:p>
            <a:pPr indent="0" lvl="0" marL="457200" rtl="0" algn="l">
              <a:spcBef>
                <a:spcPts val="0"/>
              </a:spcBef>
              <a:spcAft>
                <a:spcPts val="0"/>
              </a:spcAft>
              <a:buNone/>
            </a:pPr>
            <a:r>
              <a:t/>
            </a:r>
            <a:endParaRPr b="1" sz="4500">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lang="en-US" sz="4500">
                <a:solidFill>
                  <a:schemeClr val="lt1"/>
                </a:solidFill>
                <a:latin typeface="Calibri"/>
                <a:ea typeface="Calibri"/>
                <a:cs typeface="Calibri"/>
                <a:sym typeface="Calibri"/>
              </a:rPr>
              <a:t>5. </a:t>
            </a:r>
            <a:r>
              <a:rPr b="1" lang="en-US" sz="4500">
                <a:solidFill>
                  <a:schemeClr val="lt1"/>
                </a:solidFill>
                <a:latin typeface="Calibri"/>
                <a:ea typeface="Calibri"/>
                <a:cs typeface="Calibri"/>
                <a:sym typeface="Calibri"/>
              </a:rPr>
              <a:t>Y</a:t>
            </a:r>
            <a:r>
              <a:rPr b="1" lang="en-US" sz="3000">
                <a:solidFill>
                  <a:schemeClr val="lt1"/>
                </a:solidFill>
                <a:latin typeface="Calibri"/>
                <a:ea typeface="Calibri"/>
                <a:cs typeface="Calibri"/>
                <a:sym typeface="Calibri"/>
              </a:rPr>
              <a:t>ij</a:t>
            </a:r>
            <a:r>
              <a:rPr b="1" lang="en-US" sz="4500">
                <a:solidFill>
                  <a:schemeClr val="lt1"/>
                </a:solidFill>
                <a:latin typeface="Calibri"/>
                <a:ea typeface="Calibri"/>
                <a:cs typeface="Calibri"/>
                <a:sym typeface="Calibri"/>
              </a:rPr>
              <a:t> ≤ M * X</a:t>
            </a:r>
            <a:r>
              <a:rPr b="1" lang="en-US" sz="3000">
                <a:solidFill>
                  <a:schemeClr val="lt1"/>
                </a:solidFill>
                <a:latin typeface="Calibri"/>
                <a:ea typeface="Calibri"/>
                <a:cs typeface="Calibri"/>
                <a:sym typeface="Calibri"/>
              </a:rPr>
              <a:t>ij</a:t>
            </a:r>
            <a:r>
              <a:rPr b="1" lang="en-US" sz="4500">
                <a:solidFill>
                  <a:schemeClr val="lt1"/>
                </a:solidFill>
                <a:latin typeface="Calibri"/>
                <a:ea typeface="Calibri"/>
                <a:cs typeface="Calibri"/>
                <a:sym typeface="Calibri"/>
              </a:rPr>
              <a:t>, Connecting Y</a:t>
            </a:r>
            <a:r>
              <a:rPr b="1" lang="en-US" sz="3000">
                <a:solidFill>
                  <a:schemeClr val="lt1"/>
                </a:solidFill>
                <a:latin typeface="Calibri"/>
                <a:ea typeface="Calibri"/>
                <a:cs typeface="Calibri"/>
                <a:sym typeface="Calibri"/>
              </a:rPr>
              <a:t>ij</a:t>
            </a:r>
            <a:r>
              <a:rPr b="1" lang="en-US" sz="4500">
                <a:solidFill>
                  <a:schemeClr val="lt1"/>
                </a:solidFill>
                <a:latin typeface="Calibri"/>
                <a:ea typeface="Calibri"/>
                <a:cs typeface="Calibri"/>
                <a:sym typeface="Calibri"/>
              </a:rPr>
              <a:t> and X</a:t>
            </a:r>
            <a:r>
              <a:rPr b="1" lang="en-US" sz="3000">
                <a:solidFill>
                  <a:schemeClr val="lt1"/>
                </a:solidFill>
                <a:latin typeface="Calibri"/>
                <a:ea typeface="Calibri"/>
                <a:cs typeface="Calibri"/>
                <a:sym typeface="Calibri"/>
              </a:rPr>
              <a:t>ij</a:t>
            </a:r>
            <a:r>
              <a:rPr b="1" lang="en-US" sz="4500">
                <a:solidFill>
                  <a:schemeClr val="lt1"/>
                </a:solidFill>
                <a:latin typeface="Calibri"/>
                <a:ea typeface="Calibri"/>
                <a:cs typeface="Calibri"/>
                <a:sym typeface="Calibri"/>
              </a:rPr>
              <a:t> – M is a large number (logic constraint)</a:t>
            </a:r>
            <a:endParaRPr b="1" sz="4500">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4500">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lang="en-US" sz="4500">
                <a:solidFill>
                  <a:schemeClr val="lt1"/>
                </a:solidFill>
                <a:latin typeface="Calibri"/>
                <a:ea typeface="Calibri"/>
                <a:cs typeface="Calibri"/>
                <a:sym typeface="Calibri"/>
              </a:rPr>
              <a:t>6. Σ</a:t>
            </a:r>
            <a:r>
              <a:rPr b="1" lang="en-US" sz="3000">
                <a:solidFill>
                  <a:schemeClr val="lt1"/>
                </a:solidFill>
                <a:latin typeface="Calibri"/>
                <a:ea typeface="Calibri"/>
                <a:cs typeface="Calibri"/>
                <a:sym typeface="Calibri"/>
              </a:rPr>
              <a:t>k</a:t>
            </a:r>
            <a:r>
              <a:rPr b="1" lang="en-US" sz="4500">
                <a:solidFill>
                  <a:schemeClr val="lt1"/>
                </a:solidFill>
                <a:latin typeface="Calibri"/>
                <a:ea typeface="Calibri"/>
                <a:cs typeface="Calibri"/>
                <a:sym typeface="Calibri"/>
              </a:rPr>
              <a:t> Z</a:t>
            </a:r>
            <a:r>
              <a:rPr b="1" lang="en-US" sz="3000">
                <a:solidFill>
                  <a:schemeClr val="lt1"/>
                </a:solidFill>
                <a:latin typeface="Calibri"/>
                <a:ea typeface="Calibri"/>
                <a:cs typeface="Calibri"/>
                <a:sym typeface="Calibri"/>
              </a:rPr>
              <a:t>k</a:t>
            </a:r>
            <a:r>
              <a:rPr b="1" lang="en-US" sz="4500">
                <a:solidFill>
                  <a:schemeClr val="lt1"/>
                </a:solidFill>
                <a:latin typeface="Calibri"/>
                <a:ea typeface="Calibri"/>
                <a:cs typeface="Calibri"/>
                <a:sym typeface="Calibri"/>
              </a:rPr>
              <a:t> = Σ</a:t>
            </a:r>
            <a:r>
              <a:rPr b="1" lang="en-US" sz="3000">
                <a:solidFill>
                  <a:schemeClr val="lt1"/>
                </a:solidFill>
                <a:latin typeface="Calibri"/>
                <a:ea typeface="Calibri"/>
                <a:cs typeface="Calibri"/>
                <a:sym typeface="Calibri"/>
              </a:rPr>
              <a:t>i</a:t>
            </a:r>
            <a:r>
              <a:rPr b="1" lang="en-US" sz="4500">
                <a:solidFill>
                  <a:schemeClr val="lt1"/>
                </a:solidFill>
                <a:latin typeface="Calibri"/>
                <a:ea typeface="Calibri"/>
                <a:cs typeface="Calibri"/>
                <a:sym typeface="Calibri"/>
              </a:rPr>
              <a:t>Σ</a:t>
            </a:r>
            <a:r>
              <a:rPr b="1" lang="en-US" sz="3000">
                <a:solidFill>
                  <a:schemeClr val="lt1"/>
                </a:solidFill>
                <a:latin typeface="Calibri"/>
                <a:ea typeface="Calibri"/>
                <a:cs typeface="Calibri"/>
                <a:sym typeface="Calibri"/>
              </a:rPr>
              <a:t>j</a:t>
            </a:r>
            <a:r>
              <a:rPr b="1" lang="en-US" sz="4500">
                <a:solidFill>
                  <a:schemeClr val="lt1"/>
                </a:solidFill>
                <a:latin typeface="Calibri"/>
                <a:ea typeface="Calibri"/>
                <a:cs typeface="Calibri"/>
                <a:sym typeface="Calibri"/>
              </a:rPr>
              <a:t> Y</a:t>
            </a:r>
            <a:r>
              <a:rPr b="1" lang="en-US" sz="3000">
                <a:solidFill>
                  <a:schemeClr val="lt1"/>
                </a:solidFill>
                <a:latin typeface="Calibri"/>
                <a:ea typeface="Calibri"/>
                <a:cs typeface="Calibri"/>
                <a:sym typeface="Calibri"/>
              </a:rPr>
              <a:t>ij</a:t>
            </a:r>
            <a:r>
              <a:rPr b="1" lang="en-US" sz="4500">
                <a:solidFill>
                  <a:schemeClr val="lt1"/>
                </a:solidFill>
                <a:latin typeface="Calibri"/>
                <a:ea typeface="Calibri"/>
                <a:cs typeface="Calibri"/>
                <a:sym typeface="Calibri"/>
              </a:rPr>
              <a:t>, Total number of bottles transported using all truck types should match total number of bottles shipped to each client.</a:t>
            </a:r>
            <a:endParaRPr b="1" sz="4500">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4500">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lang="en-US" sz="4500">
                <a:solidFill>
                  <a:schemeClr val="lt1"/>
                </a:solidFill>
                <a:latin typeface="Calibri"/>
                <a:ea typeface="Calibri"/>
                <a:cs typeface="Calibri"/>
                <a:sym typeface="Calibri"/>
              </a:rPr>
              <a:t>7. Z</a:t>
            </a:r>
            <a:r>
              <a:rPr b="1" lang="en-US" sz="3000">
                <a:solidFill>
                  <a:schemeClr val="lt1"/>
                </a:solidFill>
                <a:latin typeface="Calibri"/>
                <a:ea typeface="Calibri"/>
                <a:cs typeface="Calibri"/>
                <a:sym typeface="Calibri"/>
              </a:rPr>
              <a:t>k</a:t>
            </a:r>
            <a:r>
              <a:rPr b="1" lang="en-US" sz="4500">
                <a:solidFill>
                  <a:schemeClr val="lt1"/>
                </a:solidFill>
                <a:latin typeface="Calibri"/>
                <a:ea typeface="Calibri"/>
                <a:cs typeface="Calibri"/>
                <a:sym typeface="Calibri"/>
              </a:rPr>
              <a:t> ≤ CT</a:t>
            </a:r>
            <a:r>
              <a:rPr b="1" lang="en-US" sz="3000">
                <a:solidFill>
                  <a:schemeClr val="lt1"/>
                </a:solidFill>
                <a:latin typeface="Calibri"/>
                <a:ea typeface="Calibri"/>
                <a:cs typeface="Calibri"/>
                <a:sym typeface="Calibri"/>
              </a:rPr>
              <a:t>k</a:t>
            </a:r>
            <a:r>
              <a:rPr b="1" lang="en-US" sz="4500">
                <a:solidFill>
                  <a:schemeClr val="lt1"/>
                </a:solidFill>
                <a:latin typeface="Calibri"/>
                <a:ea typeface="Calibri"/>
                <a:cs typeface="Calibri"/>
                <a:sym typeface="Calibri"/>
              </a:rPr>
              <a:t> * N</a:t>
            </a:r>
            <a:r>
              <a:rPr b="1" lang="en-US" sz="3000">
                <a:solidFill>
                  <a:schemeClr val="lt1"/>
                </a:solidFill>
                <a:latin typeface="Calibri"/>
                <a:ea typeface="Calibri"/>
                <a:cs typeface="Calibri"/>
                <a:sym typeface="Calibri"/>
              </a:rPr>
              <a:t>k</a:t>
            </a:r>
            <a:r>
              <a:rPr b="1" lang="en-US" sz="4500">
                <a:solidFill>
                  <a:schemeClr val="lt1"/>
                </a:solidFill>
                <a:latin typeface="Calibri"/>
                <a:ea typeface="Calibri"/>
                <a:cs typeface="Calibri"/>
                <a:sym typeface="Calibri"/>
              </a:rPr>
              <a:t>, k ∈{1,2,3}</a:t>
            </a:r>
            <a:endParaRPr b="1" sz="4500">
              <a:solidFill>
                <a:schemeClr val="lt1"/>
              </a:solidFill>
              <a:latin typeface="Calibri"/>
              <a:ea typeface="Calibri"/>
              <a:cs typeface="Calibri"/>
              <a:sym typeface="Calibri"/>
            </a:endParaRPr>
          </a:p>
          <a:p>
            <a:pPr indent="0" lvl="0" marL="457200" rtl="0" algn="l">
              <a:spcBef>
                <a:spcPts val="0"/>
              </a:spcBef>
              <a:spcAft>
                <a:spcPts val="0"/>
              </a:spcAft>
              <a:buNone/>
            </a:pPr>
            <a:r>
              <a:t/>
            </a:r>
            <a:endParaRPr b="1" sz="4000">
              <a:solidFill>
                <a:schemeClr val="lt1"/>
              </a:solidFill>
              <a:latin typeface="Calibri"/>
              <a:ea typeface="Calibri"/>
              <a:cs typeface="Calibri"/>
              <a:sym typeface="Calibri"/>
            </a:endParaRPr>
          </a:p>
          <a:p>
            <a:pPr indent="0" lvl="0" marL="0" rtl="0" algn="l">
              <a:spcBef>
                <a:spcPts val="0"/>
              </a:spcBef>
              <a:spcAft>
                <a:spcPts val="0"/>
              </a:spcAft>
              <a:buNone/>
            </a:pPr>
            <a:r>
              <a:t/>
            </a:r>
            <a:endParaRPr b="1" sz="40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graphicFrame>
        <p:nvGraphicFramePr>
          <p:cNvPr id="305" name="Google Shape;305;p40"/>
          <p:cNvGraphicFramePr/>
          <p:nvPr/>
        </p:nvGraphicFramePr>
        <p:xfrm>
          <a:off x="152400" y="1295400"/>
          <a:ext cx="3000000" cy="3000000"/>
        </p:xfrm>
        <a:graphic>
          <a:graphicData uri="http://schemas.openxmlformats.org/drawingml/2006/table">
            <a:tbl>
              <a:tblPr>
                <a:noFill/>
                <a:tableStyleId>{4F14856C-FFDC-4953-A0ED-133BD31A4F40}</a:tableStyleId>
              </a:tblPr>
              <a:tblGrid>
                <a:gridCol w="1114425"/>
                <a:gridCol w="1419225"/>
                <a:gridCol w="1714500"/>
                <a:gridCol w="1562100"/>
                <a:gridCol w="1028700"/>
                <a:gridCol w="990600"/>
                <a:gridCol w="1000125"/>
                <a:gridCol w="1285875"/>
              </a:tblGrid>
              <a:tr h="200025">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200025">
                <a:tc gridSpan="2">
                  <a:txBody>
                    <a:bodyPr/>
                    <a:lstStyle/>
                    <a:p>
                      <a:pPr indent="0" lvl="0" marL="0" rtl="0" algn="l">
                        <a:spcBef>
                          <a:spcPts val="0"/>
                        </a:spcBef>
                        <a:spcAft>
                          <a:spcPts val="0"/>
                        </a:spcAft>
                        <a:buNone/>
                      </a:pPr>
                      <a:r>
                        <a:rPr lang="en-US" sz="1200">
                          <a:latin typeface="Calibri"/>
                          <a:ea typeface="Calibri"/>
                          <a:cs typeface="Calibri"/>
                          <a:sym typeface="Calibri"/>
                        </a:rPr>
                        <a:t>Decision Variables</a:t>
                      </a:r>
                      <a:endParaRPr sz="1200">
                        <a:latin typeface="Calibri"/>
                        <a:ea typeface="Calibri"/>
                        <a:cs typeface="Calibri"/>
                        <a:sym typeface="Calibri"/>
                      </a:endParaRPr>
                    </a:p>
                  </a:txBody>
                  <a:tcPr marT="9525" marB="91425" marR="9525" marL="9525" anchor="b"/>
                </a:tc>
                <a:tc hMerge="1"/>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200025">
                <a:tc>
                  <a:txBody>
                    <a:bodyPr/>
                    <a:lstStyle/>
                    <a:p>
                      <a:pPr indent="0" lvl="0" marL="0" rtl="0" algn="l">
                        <a:spcBef>
                          <a:spcPts val="0"/>
                        </a:spcBef>
                        <a:spcAft>
                          <a:spcPts val="0"/>
                        </a:spcAft>
                        <a:buNone/>
                      </a:pPr>
                      <a:r>
                        <a:rPr lang="en-US" sz="1200">
                          <a:latin typeface="Calibri"/>
                          <a:ea typeface="Calibri"/>
                          <a:cs typeface="Calibri"/>
                          <a:sym typeface="Calibri"/>
                        </a:rPr>
                        <a:t>Binary decision</a:t>
                      </a:r>
                      <a:endParaRPr sz="1200">
                        <a:latin typeface="Calibri"/>
                        <a:ea typeface="Calibri"/>
                        <a:cs typeface="Calibri"/>
                        <a:sym typeface="Calibri"/>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200025">
                <a:tc>
                  <a:txBody>
                    <a:bodyPr/>
                    <a:lstStyle/>
                    <a:p>
                      <a:pPr indent="0" lvl="0" marL="0" rtl="0" algn="l">
                        <a:spcBef>
                          <a:spcPts val="0"/>
                        </a:spcBef>
                        <a:spcAft>
                          <a:spcPts val="0"/>
                        </a:spcAft>
                        <a:buNone/>
                      </a:pPr>
                      <a:r>
                        <a:rPr lang="en-US" sz="1200">
                          <a:latin typeface="Calibri"/>
                          <a:ea typeface="Calibri"/>
                          <a:cs typeface="Calibri"/>
                          <a:sym typeface="Calibri"/>
                        </a:rPr>
                        <a:t>Beer Type</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Bars</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Restaurants</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Retail Stores</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200025">
                <a:tc>
                  <a:txBody>
                    <a:bodyPr/>
                    <a:lstStyle/>
                    <a:p>
                      <a:pPr indent="0" lvl="0" marL="0" rtl="0" algn="l">
                        <a:spcBef>
                          <a:spcPts val="0"/>
                        </a:spcBef>
                        <a:spcAft>
                          <a:spcPts val="0"/>
                        </a:spcAft>
                        <a:buNone/>
                      </a:pPr>
                      <a:r>
                        <a:rPr lang="en-US" sz="1200">
                          <a:latin typeface="Calibri"/>
                          <a:ea typeface="Calibri"/>
                          <a:cs typeface="Calibri"/>
                          <a:sym typeface="Calibri"/>
                        </a:rPr>
                        <a:t>IPA</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tcPr>
                </a:tc>
                <a:tc gridSpan="2">
                  <a:txBody>
                    <a:bodyPr/>
                    <a:lstStyle/>
                    <a:p>
                      <a:pPr indent="0" lvl="0" marL="0" rtl="0" algn="l">
                        <a:spcBef>
                          <a:spcPts val="0"/>
                        </a:spcBef>
                        <a:spcAft>
                          <a:spcPts val="0"/>
                        </a:spcAft>
                        <a:buNone/>
                      </a:pPr>
                      <a:r>
                        <a:rPr lang="en-US" sz="1600">
                          <a:latin typeface="Calibri"/>
                          <a:ea typeface="Calibri"/>
                          <a:cs typeface="Calibri"/>
                          <a:sym typeface="Calibri"/>
                        </a:rPr>
                        <a:t>connecting x and y</a:t>
                      </a:r>
                      <a:endParaRPr sz="1600">
                        <a:latin typeface="Calibri"/>
                        <a:ea typeface="Calibri"/>
                        <a:cs typeface="Calibri"/>
                        <a:sym typeface="Calibri"/>
                      </a:endParaRPr>
                    </a:p>
                  </a:txBody>
                  <a:tcPr marT="9525" marB="91425" marR="9525" marL="9525" anchor="b">
                    <a:lnB cap="flat" cmpd="sng" w="477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9525" marB="91425" marR="9525" marL="9525" anchor="b">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Stout</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100000000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100000000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Lager</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100000000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Pilsner</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100000000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Wheat Beer</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100000000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Saison</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100000000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100000000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US" sz="1200">
                          <a:latin typeface="Calibri"/>
                          <a:ea typeface="Calibri"/>
                          <a:cs typeface="Calibri"/>
                          <a:sym typeface="Calibri"/>
                        </a:rPr>
                        <a:t>Total</a:t>
                      </a:r>
                      <a:endParaRPr b="1"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2</a:t>
                      </a:r>
                      <a:endParaRPr b="1"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2</a:t>
                      </a:r>
                      <a:endParaRPr b="1" sz="1200">
                        <a:latin typeface="Calibri"/>
                        <a:ea typeface="Calibri"/>
                        <a:cs typeface="Calibri"/>
                        <a:sym typeface="Calibri"/>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4</a:t>
                      </a:r>
                      <a:endParaRPr b="1" sz="1200">
                        <a:latin typeface="Calibri"/>
                        <a:ea typeface="Calibri"/>
                        <a:cs typeface="Calibri"/>
                        <a:sym typeface="Calibri"/>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525" marB="91425" marR="9525" marL="9525" anchor="b">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100000000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CONSTRAINTS</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525" marB="91425" marR="9525" marL="9525" anchor="b">
                    <a:lnT cap="flat" cmpd="sng" w="4775">
                      <a:solidFill>
                        <a:srgbClr val="000000"/>
                      </a:solidFill>
                      <a:prstDash val="solid"/>
                      <a:round/>
                      <a:headEnd len="sm" w="sm" type="none"/>
                      <a:tailEnd len="sm" w="sm" type="none"/>
                    </a:lnT>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 MIN</a:t>
                      </a:r>
                      <a:endParaRPr sz="1200">
                        <a:latin typeface="Calibri"/>
                        <a:ea typeface="Calibri"/>
                        <a:cs typeface="Calibri"/>
                        <a:sym typeface="Calibri"/>
                      </a:endParaRPr>
                    </a:p>
                  </a:txBody>
                  <a:tcPr marT="9525" marB="91425" marR="9525" marL="9525" anchor="b"/>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2</a:t>
                      </a:r>
                      <a:endParaRPr sz="1200">
                        <a:latin typeface="Calibri"/>
                        <a:ea typeface="Calibri"/>
                        <a:cs typeface="Calibri"/>
                        <a:sym typeface="Calibri"/>
                      </a:endParaRPr>
                    </a:p>
                  </a:txBody>
                  <a:tcPr marT="9525" marB="91425" marR="9525" marL="9525" anchor="b">
                    <a:solidFill>
                      <a:srgbClr val="F8CBAD"/>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2</a:t>
                      </a:r>
                      <a:endParaRPr sz="1200">
                        <a:latin typeface="Calibri"/>
                        <a:ea typeface="Calibri"/>
                        <a:cs typeface="Calibri"/>
                        <a:sym typeface="Calibri"/>
                      </a:endParaRPr>
                    </a:p>
                  </a:txBody>
                  <a:tcPr marT="9525" marB="91425" marR="9525" marL="9525" anchor="b">
                    <a:solidFill>
                      <a:srgbClr val="F8CBAD"/>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4</a:t>
                      </a:r>
                      <a:endParaRPr sz="1200">
                        <a:latin typeface="Calibri"/>
                        <a:ea typeface="Calibri"/>
                        <a:cs typeface="Calibri"/>
                        <a:sym typeface="Calibri"/>
                      </a:endParaRPr>
                    </a:p>
                  </a:txBody>
                  <a:tcPr marT="9525" marB="91425" marR="9525" marL="9525" anchor="b">
                    <a:solidFill>
                      <a:srgbClr val="F8CBAD"/>
                    </a:solidFill>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200025">
                <a:tc>
                  <a:txBody>
                    <a:bodyPr/>
                    <a:lstStyle/>
                    <a:p>
                      <a:pPr indent="0" lvl="0" marL="0" rtl="0" algn="l">
                        <a:spcBef>
                          <a:spcPts val="0"/>
                        </a:spcBef>
                        <a:spcAft>
                          <a:spcPts val="0"/>
                        </a:spcAft>
                        <a:buNone/>
                      </a:pPr>
                      <a:r>
                        <a:rPr lang="en-US" sz="1200">
                          <a:latin typeface="Calibri"/>
                          <a:ea typeface="Calibri"/>
                          <a:cs typeface="Calibri"/>
                          <a:sym typeface="Calibri"/>
                        </a:rPr>
                        <a:t>MAX</a:t>
                      </a:r>
                      <a:endParaRPr sz="1200">
                        <a:latin typeface="Calibri"/>
                        <a:ea typeface="Calibri"/>
                        <a:cs typeface="Calibri"/>
                        <a:sym typeface="Calibri"/>
                      </a:endParaRPr>
                    </a:p>
                  </a:txBody>
                  <a:tcPr marT="9525" marB="91425" marR="9525" marL="9525" anchor="b"/>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4</a:t>
                      </a:r>
                      <a:endParaRPr sz="1200">
                        <a:latin typeface="Calibri"/>
                        <a:ea typeface="Calibri"/>
                        <a:cs typeface="Calibri"/>
                        <a:sym typeface="Calibri"/>
                      </a:endParaRPr>
                    </a:p>
                  </a:txBody>
                  <a:tcPr marT="9525" marB="91425" marR="9525" marL="9525" anchor="b">
                    <a:solidFill>
                      <a:srgbClr val="F8CBAD"/>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4</a:t>
                      </a:r>
                      <a:endParaRPr sz="1200">
                        <a:latin typeface="Calibri"/>
                        <a:ea typeface="Calibri"/>
                        <a:cs typeface="Calibri"/>
                        <a:sym typeface="Calibri"/>
                      </a:endParaRPr>
                    </a:p>
                  </a:txBody>
                  <a:tcPr marT="9525" marB="91425" marR="9525" marL="9525" anchor="b">
                    <a:solidFill>
                      <a:srgbClr val="F8CBAD"/>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6</a:t>
                      </a:r>
                      <a:endParaRPr sz="1200">
                        <a:latin typeface="Calibri"/>
                        <a:ea typeface="Calibri"/>
                        <a:cs typeface="Calibri"/>
                        <a:sym typeface="Calibri"/>
                      </a:endParaRPr>
                    </a:p>
                  </a:txBody>
                  <a:tcPr marT="9525" marB="91425" marR="9525" marL="9525" anchor="b">
                    <a:solidFill>
                      <a:srgbClr val="F8CBAD"/>
                    </a:solidFill>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200025">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200025">
                <a:tc gridSpan="2">
                  <a:txBody>
                    <a:bodyPr/>
                    <a:lstStyle/>
                    <a:p>
                      <a:pPr indent="0" lvl="0" marL="0" rtl="0" algn="l">
                        <a:spcBef>
                          <a:spcPts val="0"/>
                        </a:spcBef>
                        <a:spcAft>
                          <a:spcPts val="0"/>
                        </a:spcAft>
                        <a:buNone/>
                      </a:pPr>
                      <a:r>
                        <a:rPr lang="en-US" sz="1200">
                          <a:latin typeface="Calibri"/>
                          <a:ea typeface="Calibri"/>
                          <a:cs typeface="Calibri"/>
                          <a:sym typeface="Calibri"/>
                        </a:rPr>
                        <a:t>Quantity to export</a:t>
                      </a:r>
                      <a:endParaRPr sz="1200">
                        <a:latin typeface="Calibri"/>
                        <a:ea typeface="Calibri"/>
                        <a:cs typeface="Calibri"/>
                        <a:sym typeface="Calibri"/>
                      </a:endParaRPr>
                    </a:p>
                  </a:txBody>
                  <a:tcPr marT="9525" marB="91425" marR="9525" marL="9525" anchor="b">
                    <a:lnB cap="flat" cmpd="sng" w="477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tc>
              </a:tr>
              <a:tr h="200025">
                <a:tc>
                  <a:txBody>
                    <a:bodyPr/>
                    <a:lstStyle/>
                    <a:p>
                      <a:pPr indent="0" lvl="0" marL="0" rtl="0" algn="l">
                        <a:spcBef>
                          <a:spcPts val="0"/>
                        </a:spcBef>
                        <a:spcAft>
                          <a:spcPts val="0"/>
                        </a:spcAft>
                        <a:buNone/>
                      </a:pPr>
                      <a:r>
                        <a:rPr lang="en-US" sz="1200">
                          <a:latin typeface="Calibri"/>
                          <a:ea typeface="Calibri"/>
                          <a:cs typeface="Calibri"/>
                          <a:sym typeface="Calibri"/>
                        </a:rPr>
                        <a:t>Beer Type</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 Price for Bars</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 Price for Restaurants</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 Price for Retail Stores</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Total_beertype</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US" sz="1200">
                          <a:latin typeface="Calibri"/>
                          <a:ea typeface="Calibri"/>
                          <a:cs typeface="Calibri"/>
                          <a:sym typeface="Calibri"/>
                        </a:rPr>
                        <a:t> Max Capacity</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IPA</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10500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2000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12500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rPr lang="en-US" sz="1200">
                          <a:latin typeface="Calibri"/>
                          <a:ea typeface="Calibri"/>
                          <a:cs typeface="Calibri"/>
                          <a:sym typeface="Calibri"/>
                        </a:rPr>
                        <a:t>&lt;=</a:t>
                      </a:r>
                      <a:endParaRPr sz="1200">
                        <a:latin typeface="Calibri"/>
                        <a:ea typeface="Calibri"/>
                        <a:cs typeface="Calibri"/>
                        <a:sym typeface="Calibri"/>
                      </a:endParaRPr>
                    </a:p>
                  </a:txBody>
                  <a:tcPr marT="9525" marB="91425" marR="9525" marL="9525" anchor="b">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12500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8CBAD"/>
                    </a:solidFill>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Stout</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5525</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5525</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rPr lang="en-US" sz="1200">
                          <a:latin typeface="Calibri"/>
                          <a:ea typeface="Calibri"/>
                          <a:cs typeface="Calibri"/>
                          <a:sym typeface="Calibri"/>
                        </a:rPr>
                        <a:t>&lt;=</a:t>
                      </a:r>
                      <a:endParaRPr sz="1200">
                        <a:latin typeface="Calibri"/>
                        <a:ea typeface="Calibri"/>
                        <a:cs typeface="Calibri"/>
                        <a:sym typeface="Calibri"/>
                      </a:endParaRPr>
                    </a:p>
                  </a:txBody>
                  <a:tcPr marT="9525" marB="91425" marR="9525" marL="9525" anchor="b">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12000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8CBAD"/>
                    </a:solidFill>
                  </a:tcPr>
                </a:tc>
                <a:tc>
                  <a:txBody>
                    <a:bodyPr/>
                    <a:lstStyle/>
                    <a:p>
                      <a:pPr indent="0" lvl="0" marL="0" rtl="0" algn="l">
                        <a:spcBef>
                          <a:spcPts val="0"/>
                        </a:spcBef>
                        <a:spcAft>
                          <a:spcPts val="0"/>
                        </a:spcAft>
                        <a:buNone/>
                      </a:pPr>
                      <a:r>
                        <a:rPr b="1" lang="en-US" sz="1500">
                          <a:highlight>
                            <a:srgbClr val="FFE599"/>
                          </a:highlight>
                          <a:latin typeface="Calibri"/>
                          <a:ea typeface="Calibri"/>
                          <a:cs typeface="Calibri"/>
                          <a:sym typeface="Calibri"/>
                        </a:rPr>
                        <a:t>slack</a:t>
                      </a:r>
                      <a:endParaRPr b="1" sz="1500">
                        <a:highlight>
                          <a:srgbClr val="FFE599"/>
                        </a:highlight>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Lager</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rPr lang="en-US" sz="1200">
                          <a:latin typeface="Calibri"/>
                          <a:ea typeface="Calibri"/>
                          <a:cs typeface="Calibri"/>
                          <a:sym typeface="Calibri"/>
                        </a:rPr>
                        <a:t>&lt;=</a:t>
                      </a:r>
                      <a:endParaRPr sz="1200">
                        <a:latin typeface="Calibri"/>
                        <a:ea typeface="Calibri"/>
                        <a:cs typeface="Calibri"/>
                        <a:sym typeface="Calibri"/>
                      </a:endParaRPr>
                    </a:p>
                  </a:txBody>
                  <a:tcPr marT="9525" marB="91425" marR="9525" marL="9525" anchor="b">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10000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8CBAD"/>
                    </a:solidFill>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Pilsner</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12000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12000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rPr lang="en-US" sz="1200">
                          <a:latin typeface="Calibri"/>
                          <a:ea typeface="Calibri"/>
                          <a:cs typeface="Calibri"/>
                          <a:sym typeface="Calibri"/>
                        </a:rPr>
                        <a:t>&lt;=</a:t>
                      </a:r>
                      <a:endParaRPr sz="1200">
                        <a:latin typeface="Calibri"/>
                        <a:ea typeface="Calibri"/>
                        <a:cs typeface="Calibri"/>
                        <a:sym typeface="Calibri"/>
                      </a:endParaRPr>
                    </a:p>
                  </a:txBody>
                  <a:tcPr marT="9525" marB="91425" marR="9525" marL="9525" anchor="b">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12000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8CBAD"/>
                    </a:solidFill>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Wheat Beer</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5000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6500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11500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rPr lang="en-US" sz="1200">
                          <a:latin typeface="Calibri"/>
                          <a:ea typeface="Calibri"/>
                          <a:cs typeface="Calibri"/>
                          <a:sym typeface="Calibri"/>
                        </a:rPr>
                        <a:t>&lt;=</a:t>
                      </a:r>
                      <a:endParaRPr sz="1200">
                        <a:latin typeface="Calibri"/>
                        <a:ea typeface="Calibri"/>
                        <a:cs typeface="Calibri"/>
                        <a:sym typeface="Calibri"/>
                      </a:endParaRPr>
                    </a:p>
                  </a:txBody>
                  <a:tcPr marT="9525" marB="91425" marR="9525" marL="9525" anchor="b">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11500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8CBAD"/>
                    </a:solidFill>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tcPr>
                </a:tc>
              </a:tr>
              <a:tr h="200025">
                <a:tc>
                  <a:txBody>
                    <a:bodyPr/>
                    <a:lstStyle/>
                    <a:p>
                      <a:pPr indent="0" lvl="0" marL="0" rtl="0" algn="l">
                        <a:spcBef>
                          <a:spcPts val="0"/>
                        </a:spcBef>
                        <a:spcAft>
                          <a:spcPts val="0"/>
                        </a:spcAft>
                        <a:buNone/>
                      </a:pPr>
                      <a:r>
                        <a:rPr lang="en-US" sz="1200">
                          <a:latin typeface="Calibri"/>
                          <a:ea typeface="Calibri"/>
                          <a:cs typeface="Calibri"/>
                          <a:sym typeface="Calibri"/>
                        </a:rPr>
                        <a:t>Saison</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9500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9500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rPr lang="en-US" sz="1200">
                          <a:latin typeface="Calibri"/>
                          <a:ea typeface="Calibri"/>
                          <a:cs typeface="Calibri"/>
                          <a:sym typeface="Calibri"/>
                        </a:rPr>
                        <a:t>&lt;=</a:t>
                      </a:r>
                      <a:endParaRPr sz="1200">
                        <a:latin typeface="Calibri"/>
                        <a:ea typeface="Calibri"/>
                        <a:cs typeface="Calibri"/>
                        <a:sym typeface="Calibri"/>
                      </a:endParaRPr>
                    </a:p>
                  </a:txBody>
                  <a:tcPr marT="9525" marB="91425" marR="9525" marL="9525" anchor="b">
                    <a:lnR cap="flat" cmpd="sng" w="477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9500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8CBAD"/>
                    </a:solidFill>
                  </a:tcPr>
                </a:tc>
                <a:tc>
                  <a:txBody>
                    <a:bodyPr/>
                    <a:lstStyle/>
                    <a:p>
                      <a:pPr indent="0" lvl="0" marL="0" rtl="0" algn="l">
                        <a:spcBef>
                          <a:spcPts val="0"/>
                        </a:spcBef>
                        <a:spcAft>
                          <a:spcPts val="0"/>
                        </a:spcAft>
                        <a:buNone/>
                      </a:pPr>
                      <a:r>
                        <a:t/>
                      </a:r>
                      <a:endParaRPr/>
                    </a:p>
                  </a:txBody>
                  <a:tcPr marT="9525" marB="91425" marR="9525" marL="9525" anchor="b">
                    <a:lnL cap="flat" cmpd="sng" w="4775">
                      <a:solidFill>
                        <a:srgbClr val="000000"/>
                      </a:solidFill>
                      <a:prstDash val="solid"/>
                      <a:round/>
                      <a:headEnd len="sm" w="sm" type="none"/>
                      <a:tailEnd len="sm" w="sm" type="none"/>
                    </a:lnL>
                  </a:tcPr>
                </a:tc>
              </a:tr>
              <a:tr h="200025">
                <a:tc>
                  <a:txBody>
                    <a:bodyPr/>
                    <a:lstStyle/>
                    <a:p>
                      <a:pPr indent="0" lvl="0" marL="0" rtl="0" algn="l">
                        <a:spcBef>
                          <a:spcPts val="0"/>
                        </a:spcBef>
                        <a:spcAft>
                          <a:spcPts val="0"/>
                        </a:spcAft>
                        <a:buNone/>
                      </a:pPr>
                      <a:r>
                        <a:rPr b="1" lang="en-US" sz="1200">
                          <a:latin typeface="Calibri"/>
                          <a:ea typeface="Calibri"/>
                          <a:cs typeface="Calibri"/>
                          <a:sym typeface="Calibri"/>
                        </a:rPr>
                        <a:t>Total_client</a:t>
                      </a:r>
                      <a:endParaRPr b="1"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20000</a:t>
                      </a:r>
                      <a:endParaRPr b="1"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17000</a:t>
                      </a:r>
                      <a:endParaRPr b="1" sz="1200">
                        <a:latin typeface="Calibri"/>
                        <a:ea typeface="Calibri"/>
                        <a:cs typeface="Calibri"/>
                        <a:sym typeface="Calibri"/>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24025</a:t>
                      </a:r>
                      <a:endParaRPr b="1" sz="1200">
                        <a:latin typeface="Calibri"/>
                        <a:ea typeface="Calibri"/>
                        <a:cs typeface="Calibri"/>
                        <a:sym typeface="Calibri"/>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US">
                          <a:latin typeface="Calibri"/>
                          <a:ea typeface="Calibri"/>
                          <a:cs typeface="Calibri"/>
                          <a:sym typeface="Calibri"/>
                        </a:rPr>
                        <a:t>61025</a:t>
                      </a:r>
                      <a:endParaRPr b="1">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525" marB="91425" marR="9525" marL="9525" anchor="b"/>
                </a:tc>
              </a:tr>
              <a:tr h="200025">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rPr lang="en-US" sz="1200">
                          <a:latin typeface="Calibri"/>
                          <a:ea typeface="Calibri"/>
                          <a:cs typeface="Calibri"/>
                          <a:sym typeface="Calibri"/>
                        </a:rPr>
                        <a:t>&lt;=</a:t>
                      </a:r>
                      <a:endParaRPr sz="12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US" sz="1200">
                          <a:latin typeface="Calibri"/>
                          <a:ea typeface="Calibri"/>
                          <a:cs typeface="Calibri"/>
                          <a:sym typeface="Calibri"/>
                        </a:rPr>
                        <a:t>&lt;=</a:t>
                      </a:r>
                      <a:endParaRPr sz="12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US" sz="1200">
                          <a:latin typeface="Calibri"/>
                          <a:ea typeface="Calibri"/>
                          <a:cs typeface="Calibri"/>
                          <a:sym typeface="Calibri"/>
                        </a:rPr>
                        <a:t>&lt;=</a:t>
                      </a:r>
                      <a:endParaRPr sz="12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67500</a:t>
                      </a:r>
                      <a:endParaRPr sz="1200">
                        <a:latin typeface="Calibri"/>
                        <a:ea typeface="Calibri"/>
                        <a:cs typeface="Calibri"/>
                        <a:sym typeface="Calibri"/>
                      </a:endParaRPr>
                    </a:p>
                  </a:txBody>
                  <a:tcPr marT="9525" marB="91425" marR="9525" marL="9525" anchor="b">
                    <a:solidFill>
                      <a:srgbClr val="F8CBAD"/>
                    </a:solidFill>
                  </a:tcPr>
                </a:tc>
                <a:tc>
                  <a:txBody>
                    <a:bodyPr/>
                    <a:lstStyle/>
                    <a:p>
                      <a:pPr indent="0" lvl="0" marL="0" rtl="0" algn="l">
                        <a:spcBef>
                          <a:spcPts val="0"/>
                        </a:spcBef>
                        <a:spcAft>
                          <a:spcPts val="0"/>
                        </a:spcAft>
                        <a:buNone/>
                      </a:pPr>
                      <a:r>
                        <a:rPr lang="en-US" sz="1200">
                          <a:latin typeface="Calibri"/>
                          <a:ea typeface="Calibri"/>
                          <a:cs typeface="Calibri"/>
                          <a:sym typeface="Calibri"/>
                        </a:rPr>
                        <a:t>Max brew capacity</a:t>
                      </a:r>
                      <a:endParaRPr sz="1200">
                        <a:latin typeface="Calibri"/>
                        <a:ea typeface="Calibri"/>
                        <a:cs typeface="Calibri"/>
                        <a:sym typeface="Calibri"/>
                      </a:endParaRPr>
                    </a:p>
                  </a:txBody>
                  <a:tcPr marT="9525" marB="91425" marR="9525" marL="9525" anchor="b"/>
                </a:tc>
              </a:tr>
              <a:tr h="200025">
                <a:tc>
                  <a:txBody>
                    <a:bodyPr/>
                    <a:lstStyle/>
                    <a:p>
                      <a:pPr indent="0" lvl="0" marL="0" rtl="0" algn="l">
                        <a:spcBef>
                          <a:spcPts val="0"/>
                        </a:spcBef>
                        <a:spcAft>
                          <a:spcPts val="0"/>
                        </a:spcAft>
                        <a:buNone/>
                      </a:pPr>
                      <a:r>
                        <a:rPr lang="en-US" sz="1200">
                          <a:latin typeface="Calibri"/>
                          <a:ea typeface="Calibri"/>
                          <a:cs typeface="Calibri"/>
                          <a:sym typeface="Calibri"/>
                        </a:rPr>
                        <a:t>Max</a:t>
                      </a:r>
                      <a:endParaRPr sz="1200">
                        <a:latin typeface="Calibri"/>
                        <a:ea typeface="Calibri"/>
                        <a:cs typeface="Calibri"/>
                        <a:sym typeface="Calibri"/>
                      </a:endParaRPr>
                    </a:p>
                  </a:txBody>
                  <a:tcPr marT="9525" marB="91425" marR="9525" marL="9525" anchor="b"/>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20000</a:t>
                      </a:r>
                      <a:endParaRPr sz="1200">
                        <a:latin typeface="Calibri"/>
                        <a:ea typeface="Calibri"/>
                        <a:cs typeface="Calibri"/>
                        <a:sym typeface="Calibri"/>
                      </a:endParaRPr>
                    </a:p>
                  </a:txBody>
                  <a:tcPr marT="9525" marB="91425" marR="9525" marL="9525" anchor="b">
                    <a:solidFill>
                      <a:srgbClr val="F8CBAD"/>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17000</a:t>
                      </a:r>
                      <a:endParaRPr sz="1200">
                        <a:latin typeface="Calibri"/>
                        <a:ea typeface="Calibri"/>
                        <a:cs typeface="Calibri"/>
                        <a:sym typeface="Calibri"/>
                      </a:endParaRPr>
                    </a:p>
                  </a:txBody>
                  <a:tcPr marT="9525" marB="91425" marR="9525" marL="9525" anchor="b">
                    <a:solidFill>
                      <a:srgbClr val="F8CBAD"/>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28000</a:t>
                      </a:r>
                      <a:endParaRPr sz="1200">
                        <a:latin typeface="Calibri"/>
                        <a:ea typeface="Calibri"/>
                        <a:cs typeface="Calibri"/>
                        <a:sym typeface="Calibri"/>
                      </a:endParaRPr>
                    </a:p>
                  </a:txBody>
                  <a:tcPr marT="9525" marB="91425" marR="9525" marL="9525" anchor="b">
                    <a:solidFill>
                      <a:srgbClr val="F8CBAD"/>
                    </a:solidFill>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65000</a:t>
                      </a:r>
                      <a:endParaRPr sz="1200">
                        <a:latin typeface="Calibri"/>
                        <a:ea typeface="Calibri"/>
                        <a:cs typeface="Calibri"/>
                        <a:sym typeface="Calibri"/>
                      </a:endParaRPr>
                    </a:p>
                  </a:txBody>
                  <a:tcPr marT="9525" marB="91425" marR="9525" marL="9525" anchor="b">
                    <a:solidFill>
                      <a:srgbClr val="F8CBAD"/>
                    </a:solidFill>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200025">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r">
                        <a:spcBef>
                          <a:spcPts val="0"/>
                        </a:spcBef>
                        <a:spcAft>
                          <a:spcPts val="0"/>
                        </a:spcAft>
                        <a:buNone/>
                      </a:pPr>
                      <a:r>
                        <a:rPr b="1" lang="en-US" sz="1500">
                          <a:highlight>
                            <a:srgbClr val="FFD966"/>
                          </a:highlight>
                          <a:latin typeface="Calibri"/>
                          <a:ea typeface="Calibri"/>
                          <a:cs typeface="Calibri"/>
                          <a:sym typeface="Calibri"/>
                        </a:rPr>
                        <a:t>slack</a:t>
                      </a:r>
                      <a:endParaRPr b="1" sz="1500">
                        <a:highlight>
                          <a:srgbClr val="FFD966"/>
                        </a:highlight>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gridSpan="2">
                  <a:txBody>
                    <a:bodyPr/>
                    <a:lstStyle/>
                    <a:p>
                      <a:pPr indent="0" lvl="0" marL="0" rtl="0" algn="l">
                        <a:spcBef>
                          <a:spcPts val="0"/>
                        </a:spcBef>
                        <a:spcAft>
                          <a:spcPts val="0"/>
                        </a:spcAft>
                        <a:buNone/>
                      </a:pPr>
                      <a:r>
                        <a:rPr lang="en-US" sz="1200">
                          <a:latin typeface="Calibri"/>
                          <a:ea typeface="Calibri"/>
                          <a:cs typeface="Calibri"/>
                          <a:sym typeface="Calibri"/>
                        </a:rPr>
                        <a:t>max shipping capacity</a:t>
                      </a:r>
                      <a:endParaRPr sz="1200">
                        <a:latin typeface="Calibri"/>
                        <a:ea typeface="Calibri"/>
                        <a:cs typeface="Calibri"/>
                        <a:sym typeface="Calibri"/>
                      </a:endParaRPr>
                    </a:p>
                  </a:txBody>
                  <a:tcPr marT="9525" marB="91425" marR="9525" marL="9525" anchor="b"/>
                </a:tc>
                <a:tc hMerge="1"/>
                <a:tc>
                  <a:txBody>
                    <a:bodyPr/>
                    <a:lstStyle/>
                    <a:p>
                      <a:pPr indent="0" lvl="0" marL="0" rtl="0" algn="l">
                        <a:spcBef>
                          <a:spcPts val="0"/>
                        </a:spcBef>
                        <a:spcAft>
                          <a:spcPts val="0"/>
                        </a:spcAft>
                        <a:buNone/>
                      </a:pPr>
                      <a:r>
                        <a:t/>
                      </a:r>
                      <a:endParaRPr/>
                    </a:p>
                  </a:txBody>
                  <a:tcPr marT="9525" marB="91425" marR="9525" marL="9525" anchor="b"/>
                </a:tc>
              </a:tr>
            </a:tbl>
          </a:graphicData>
        </a:graphic>
      </p:graphicFrame>
      <p:sp>
        <p:nvSpPr>
          <p:cNvPr id="306" name="Google Shape;306;p40"/>
          <p:cNvSpPr txBox="1"/>
          <p:nvPr/>
        </p:nvSpPr>
        <p:spPr>
          <a:xfrm>
            <a:off x="346375" y="476250"/>
            <a:ext cx="7635600" cy="7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07" name="Google Shape;307;p40"/>
          <p:cNvSpPr txBox="1"/>
          <p:nvPr/>
        </p:nvSpPr>
        <p:spPr>
          <a:xfrm>
            <a:off x="346375" y="476250"/>
            <a:ext cx="8118000" cy="7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DECISION VARIABLES </a:t>
            </a:r>
            <a:endParaRPr b="1" sz="3200">
              <a:solidFill>
                <a:schemeClr val="dk1"/>
              </a:solidFill>
              <a:latin typeface="Calibri"/>
              <a:ea typeface="Calibri"/>
              <a:cs typeface="Calibri"/>
              <a:sym typeface="Calibri"/>
            </a:endParaRPr>
          </a:p>
        </p:txBody>
      </p:sp>
      <p:sp>
        <p:nvSpPr>
          <p:cNvPr id="308" name="Google Shape;308;p40"/>
          <p:cNvSpPr txBox="1"/>
          <p:nvPr/>
        </p:nvSpPr>
        <p:spPr>
          <a:xfrm>
            <a:off x="1407075" y="1502350"/>
            <a:ext cx="85845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highlight>
                  <a:srgbClr val="FFFF00"/>
                </a:highlight>
                <a:latin typeface="Calibri"/>
                <a:ea typeface="Calibri"/>
                <a:cs typeface="Calibri"/>
                <a:sym typeface="Calibri"/>
              </a:rPr>
              <a:t>WHETHER TO SHIP A BEER TYPE TO A CLIENT: X</a:t>
            </a:r>
            <a:r>
              <a:rPr b="1" lang="en-US" sz="2500">
                <a:solidFill>
                  <a:schemeClr val="dk1"/>
                </a:solidFill>
                <a:highlight>
                  <a:srgbClr val="FFFF00"/>
                </a:highlight>
                <a:latin typeface="Calibri"/>
                <a:ea typeface="Calibri"/>
                <a:cs typeface="Calibri"/>
                <a:sym typeface="Calibri"/>
              </a:rPr>
              <a:t>ij</a:t>
            </a:r>
            <a:endParaRPr b="1" sz="2500">
              <a:solidFill>
                <a:schemeClr val="dk1"/>
              </a:solidFill>
              <a:highlight>
                <a:srgbClr val="FFFF00"/>
              </a:highlight>
              <a:latin typeface="Calibri"/>
              <a:ea typeface="Calibri"/>
              <a:cs typeface="Calibri"/>
              <a:sym typeface="Calibri"/>
            </a:endParaRPr>
          </a:p>
        </p:txBody>
      </p:sp>
      <p:sp>
        <p:nvSpPr>
          <p:cNvPr id="309" name="Google Shape;309;p40"/>
          <p:cNvSpPr txBox="1"/>
          <p:nvPr/>
        </p:nvSpPr>
        <p:spPr>
          <a:xfrm>
            <a:off x="1867100" y="5789475"/>
            <a:ext cx="67443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100">
                <a:solidFill>
                  <a:schemeClr val="dk1"/>
                </a:solidFill>
                <a:highlight>
                  <a:srgbClr val="FFFF00"/>
                </a:highlight>
                <a:latin typeface="Calibri"/>
                <a:ea typeface="Calibri"/>
                <a:cs typeface="Calibri"/>
                <a:sym typeface="Calibri"/>
              </a:rPr>
              <a:t>HOW MUCH TO SHIP TO A CLIENT : Y</a:t>
            </a:r>
            <a:r>
              <a:rPr b="1" lang="en-US" sz="2400">
                <a:solidFill>
                  <a:schemeClr val="dk1"/>
                </a:solidFill>
                <a:highlight>
                  <a:srgbClr val="FFFF00"/>
                </a:highlight>
                <a:latin typeface="Calibri"/>
                <a:ea typeface="Calibri"/>
                <a:cs typeface="Calibri"/>
                <a:sym typeface="Calibri"/>
              </a:rPr>
              <a:t>ij</a:t>
            </a:r>
            <a:endParaRPr b="1" sz="2400">
              <a:solidFill>
                <a:schemeClr val="dk1"/>
              </a:solidFill>
              <a:highlight>
                <a:srgbClr val="FFFF00"/>
              </a:highlight>
              <a:latin typeface="Calibri"/>
              <a:ea typeface="Calibri"/>
              <a:cs typeface="Calibri"/>
              <a:sym typeface="Calibri"/>
            </a:endParaRPr>
          </a:p>
        </p:txBody>
      </p:sp>
      <p:sp>
        <p:nvSpPr>
          <p:cNvPr id="310" name="Google Shape;310;p40"/>
          <p:cNvSpPr txBox="1"/>
          <p:nvPr/>
        </p:nvSpPr>
        <p:spPr>
          <a:xfrm>
            <a:off x="10520800" y="3244550"/>
            <a:ext cx="64509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highlight>
                  <a:schemeClr val="lt1"/>
                </a:highlight>
                <a:latin typeface="Calibri"/>
                <a:ea typeface="Calibri"/>
                <a:cs typeface="Calibri"/>
                <a:sym typeface="Calibri"/>
              </a:rPr>
              <a:t>THIS TABLE CONNECTS </a:t>
            </a:r>
            <a:endParaRPr b="1" sz="35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rPr b="1" lang="en-US" sz="3500">
                <a:solidFill>
                  <a:schemeClr val="dk1"/>
                </a:solidFill>
                <a:highlight>
                  <a:schemeClr val="lt1"/>
                </a:highlight>
                <a:latin typeface="Calibri"/>
                <a:ea typeface="Calibri"/>
                <a:cs typeface="Calibri"/>
                <a:sym typeface="Calibri"/>
              </a:rPr>
              <a:t>X</a:t>
            </a:r>
            <a:r>
              <a:rPr b="1" lang="en-US" sz="2800">
                <a:solidFill>
                  <a:schemeClr val="dk1"/>
                </a:solidFill>
                <a:highlight>
                  <a:schemeClr val="lt1"/>
                </a:highlight>
                <a:latin typeface="Calibri"/>
                <a:ea typeface="Calibri"/>
                <a:cs typeface="Calibri"/>
                <a:sym typeface="Calibri"/>
              </a:rPr>
              <a:t>ij</a:t>
            </a:r>
            <a:r>
              <a:rPr b="1" lang="en-US" sz="3500">
                <a:solidFill>
                  <a:schemeClr val="dk1"/>
                </a:solidFill>
                <a:highlight>
                  <a:schemeClr val="lt1"/>
                </a:highlight>
                <a:latin typeface="Calibri"/>
                <a:ea typeface="Calibri"/>
                <a:cs typeface="Calibri"/>
                <a:sym typeface="Calibri"/>
              </a:rPr>
              <a:t> and Y</a:t>
            </a:r>
            <a:r>
              <a:rPr b="1" lang="en-US" sz="2800">
                <a:solidFill>
                  <a:schemeClr val="dk1"/>
                </a:solidFill>
                <a:highlight>
                  <a:schemeClr val="lt1"/>
                </a:highlight>
                <a:latin typeface="Calibri"/>
                <a:ea typeface="Calibri"/>
                <a:cs typeface="Calibri"/>
                <a:sym typeface="Calibri"/>
              </a:rPr>
              <a:t>ij</a:t>
            </a:r>
            <a:endParaRPr b="1" sz="2800">
              <a:solidFill>
                <a:schemeClr val="dk1"/>
              </a:solidFill>
              <a:highlight>
                <a:schemeClr val="lt1"/>
              </a:highlight>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graphicFrame>
        <p:nvGraphicFramePr>
          <p:cNvPr id="315" name="Google Shape;315;p41"/>
          <p:cNvGraphicFramePr/>
          <p:nvPr/>
        </p:nvGraphicFramePr>
        <p:xfrm>
          <a:off x="152400" y="990600"/>
          <a:ext cx="3000000" cy="3000000"/>
        </p:xfrm>
        <a:graphic>
          <a:graphicData uri="http://schemas.openxmlformats.org/drawingml/2006/table">
            <a:tbl>
              <a:tblPr>
                <a:noFill/>
                <a:tableStyleId>{4F14856C-FFDC-4953-A0ED-133BD31A4F40}</a:tableStyleId>
              </a:tblPr>
              <a:tblGrid>
                <a:gridCol w="1994375"/>
                <a:gridCol w="2179525"/>
                <a:gridCol w="2385825"/>
                <a:gridCol w="2243925"/>
                <a:gridCol w="1453025"/>
              </a:tblGrid>
              <a:tr h="415875">
                <a:tc>
                  <a:txBody>
                    <a:bodyPr/>
                    <a:lstStyle/>
                    <a:p>
                      <a:pPr indent="0" lvl="0" marL="0" rtl="0" algn="l">
                        <a:spcBef>
                          <a:spcPts val="0"/>
                        </a:spcBef>
                        <a:spcAft>
                          <a:spcPts val="0"/>
                        </a:spcAft>
                        <a:buNone/>
                      </a:pPr>
                      <a:r>
                        <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rPr lang="en-US" sz="1700">
                          <a:latin typeface="Calibri"/>
                          <a:ea typeface="Calibri"/>
                          <a:cs typeface="Calibri"/>
                          <a:sym typeface="Calibri"/>
                        </a:rPr>
                        <a:t>Transportation type</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700">
                          <a:latin typeface="Calibri"/>
                          <a:ea typeface="Calibri"/>
                          <a:cs typeface="Calibri"/>
                          <a:sym typeface="Calibri"/>
                        </a:rPr>
                        <a:t>quantity</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rPr lang="en-US" sz="1600">
                          <a:latin typeface="Calibri"/>
                          <a:ea typeface="Calibri"/>
                          <a:cs typeface="Calibri"/>
                          <a:sym typeface="Calibri"/>
                        </a:rPr>
                        <a:t>MAX CAP</a:t>
                      </a:r>
                      <a:endParaRPr sz="16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0825">
                <a:tc>
                  <a:txBody>
                    <a:bodyPr/>
                    <a:lstStyle/>
                    <a:p>
                      <a:pPr indent="0" lvl="0" marL="0" rtl="0" algn="l">
                        <a:spcBef>
                          <a:spcPts val="0"/>
                        </a:spcBef>
                        <a:spcAft>
                          <a:spcPts val="0"/>
                        </a:spcAft>
                        <a:buNone/>
                      </a:pPr>
                      <a:r>
                        <a:rPr lang="en-US" sz="1700">
                          <a:latin typeface="Calibri"/>
                          <a:ea typeface="Calibri"/>
                          <a:cs typeface="Calibri"/>
                          <a:sym typeface="Calibri"/>
                        </a:rPr>
                        <a:t>small truck</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700">
                          <a:latin typeface="Calibri"/>
                          <a:ea typeface="Calibri"/>
                          <a:cs typeface="Calibri"/>
                          <a:sym typeface="Calibri"/>
                        </a:rPr>
                        <a:t>16025</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US" sz="1700">
                          <a:latin typeface="Calibri"/>
                          <a:ea typeface="Calibri"/>
                          <a:cs typeface="Calibri"/>
                          <a:sym typeface="Calibri"/>
                        </a:rPr>
                        <a:t>&lt;=</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US" sz="1800">
                          <a:latin typeface="Calibri"/>
                          <a:ea typeface="Calibri"/>
                          <a:cs typeface="Calibri"/>
                          <a:sym typeface="Calibri"/>
                        </a:rPr>
                        <a:t>20000</a:t>
                      </a:r>
                      <a:endParaRPr sz="1800">
                        <a:latin typeface="Calibri"/>
                        <a:ea typeface="Calibri"/>
                        <a:cs typeface="Calibri"/>
                        <a:sym typeface="Calibri"/>
                      </a:endParaRPr>
                    </a:p>
                  </a:txBody>
                  <a:tcPr marT="9525" marB="91425" marR="9525" marL="9525" anchor="b">
                    <a:solidFill>
                      <a:srgbClr val="F8CBAD"/>
                    </a:solidFill>
                  </a:tcPr>
                </a:tc>
                <a:tc>
                  <a:txBody>
                    <a:bodyPr/>
                    <a:lstStyle/>
                    <a:p>
                      <a:pPr indent="0" lvl="0" marL="0" rtl="0" algn="l">
                        <a:spcBef>
                          <a:spcPts val="0"/>
                        </a:spcBef>
                        <a:spcAft>
                          <a:spcPts val="0"/>
                        </a:spcAft>
                        <a:buNone/>
                      </a:pPr>
                      <a:r>
                        <a:rPr b="1" lang="en-US" sz="1700">
                          <a:latin typeface="Calibri"/>
                          <a:ea typeface="Calibri"/>
                          <a:cs typeface="Calibri"/>
                          <a:sym typeface="Calibri"/>
                        </a:rPr>
                        <a:t>slack</a:t>
                      </a:r>
                      <a:endParaRPr b="1" sz="1700">
                        <a:latin typeface="Calibri"/>
                        <a:ea typeface="Calibri"/>
                        <a:cs typeface="Calibri"/>
                        <a:sym typeface="Calibri"/>
                      </a:endParaRPr>
                    </a:p>
                  </a:txBody>
                  <a:tcPr marT="9525" marB="91425" marR="9525" marL="9525" anchor="b"/>
                </a:tc>
              </a:tr>
              <a:tr h="415875">
                <a:tc>
                  <a:txBody>
                    <a:bodyPr/>
                    <a:lstStyle/>
                    <a:p>
                      <a:pPr indent="0" lvl="0" marL="0" rtl="0" algn="l">
                        <a:spcBef>
                          <a:spcPts val="0"/>
                        </a:spcBef>
                        <a:spcAft>
                          <a:spcPts val="0"/>
                        </a:spcAft>
                        <a:buNone/>
                      </a:pPr>
                      <a:r>
                        <a:rPr lang="en-US" sz="1700">
                          <a:latin typeface="Calibri"/>
                          <a:ea typeface="Calibri"/>
                          <a:cs typeface="Calibri"/>
                          <a:sym typeface="Calibri"/>
                        </a:rPr>
                        <a:t>medium truck</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700">
                          <a:latin typeface="Calibri"/>
                          <a:ea typeface="Calibri"/>
                          <a:cs typeface="Calibri"/>
                          <a:sym typeface="Calibri"/>
                        </a:rPr>
                        <a:t>24000</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US" sz="1700">
                          <a:latin typeface="Calibri"/>
                          <a:ea typeface="Calibri"/>
                          <a:cs typeface="Calibri"/>
                          <a:sym typeface="Calibri"/>
                        </a:rPr>
                        <a:t>&lt;=</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US" sz="1700">
                          <a:latin typeface="Calibri"/>
                          <a:ea typeface="Calibri"/>
                          <a:cs typeface="Calibri"/>
                          <a:sym typeface="Calibri"/>
                        </a:rPr>
                        <a:t>24000</a:t>
                      </a:r>
                      <a:endParaRPr sz="1700">
                        <a:latin typeface="Calibri"/>
                        <a:ea typeface="Calibri"/>
                        <a:cs typeface="Calibri"/>
                        <a:sym typeface="Calibri"/>
                      </a:endParaRPr>
                    </a:p>
                  </a:txBody>
                  <a:tcPr marT="9525" marB="91425" marR="9525" marL="9525" anchor="b">
                    <a:solidFill>
                      <a:srgbClr val="F8CBAD"/>
                    </a:solidFill>
                  </a:tcPr>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rPr lang="en-US" sz="1700">
                          <a:latin typeface="Calibri"/>
                          <a:ea typeface="Calibri"/>
                          <a:cs typeface="Calibri"/>
                          <a:sym typeface="Calibri"/>
                        </a:rPr>
                        <a:t>large truck</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700">
                          <a:latin typeface="Calibri"/>
                          <a:ea typeface="Calibri"/>
                          <a:cs typeface="Calibri"/>
                          <a:sym typeface="Calibri"/>
                        </a:rPr>
                        <a:t>21000</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US" sz="1700">
                          <a:latin typeface="Calibri"/>
                          <a:ea typeface="Calibri"/>
                          <a:cs typeface="Calibri"/>
                          <a:sym typeface="Calibri"/>
                        </a:rPr>
                        <a:t>&lt;=</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US" sz="1700">
                          <a:latin typeface="Calibri"/>
                          <a:ea typeface="Calibri"/>
                          <a:cs typeface="Calibri"/>
                          <a:sym typeface="Calibri"/>
                        </a:rPr>
                        <a:t>21000</a:t>
                      </a:r>
                      <a:endParaRPr sz="1700">
                        <a:latin typeface="Calibri"/>
                        <a:ea typeface="Calibri"/>
                        <a:cs typeface="Calibri"/>
                        <a:sym typeface="Calibri"/>
                      </a:endParaRPr>
                    </a:p>
                  </a:txBody>
                  <a:tcPr marT="9525" marB="91425" marR="9525" marL="9525" anchor="b">
                    <a:solidFill>
                      <a:srgbClr val="F8CBAD"/>
                    </a:solidFill>
                  </a:tcPr>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rPr b="1" lang="en-US" sz="1700">
                          <a:latin typeface="Calibri"/>
                          <a:ea typeface="Calibri"/>
                          <a:cs typeface="Calibri"/>
                          <a:sym typeface="Calibri"/>
                        </a:rPr>
                        <a:t>total</a:t>
                      </a:r>
                      <a:endParaRPr b="1" sz="1700">
                        <a:latin typeface="Calibri"/>
                        <a:ea typeface="Calibri"/>
                        <a:cs typeface="Calibri"/>
                        <a:sym typeface="Calibri"/>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US" sz="1700">
                          <a:latin typeface="Calibri"/>
                          <a:ea typeface="Calibri"/>
                          <a:cs typeface="Calibri"/>
                          <a:sym typeface="Calibri"/>
                        </a:rPr>
                        <a:t>61025</a:t>
                      </a:r>
                      <a:endParaRPr b="1" sz="1700">
                        <a:latin typeface="Calibri"/>
                        <a:ea typeface="Calibri"/>
                        <a:cs typeface="Calibri"/>
                        <a:sym typeface="Calibri"/>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t/>
                      </a:r>
                      <a:endParaRPr sz="1900"/>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rPr lang="en-US" sz="1700">
                          <a:latin typeface="Calibri"/>
                          <a:ea typeface="Calibri"/>
                          <a:cs typeface="Calibri"/>
                          <a:sym typeface="Calibri"/>
                        </a:rPr>
                        <a:t>Production cost</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700">
                          <a:latin typeface="Calibri"/>
                          <a:ea typeface="Calibri"/>
                          <a:cs typeface="Calibri"/>
                          <a:sym typeface="Calibri"/>
                        </a:rPr>
                        <a:t>$96,093.75</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rPr lang="en-US" sz="1700">
                          <a:latin typeface="Calibri"/>
                          <a:ea typeface="Calibri"/>
                          <a:cs typeface="Calibri"/>
                          <a:sym typeface="Calibri"/>
                        </a:rPr>
                        <a:t>Delivery Cost</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700">
                          <a:latin typeface="Calibri"/>
                          <a:ea typeface="Calibri"/>
                          <a:cs typeface="Calibri"/>
                          <a:sym typeface="Calibri"/>
                        </a:rPr>
                        <a:t>$8,905.00</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t/>
                      </a:r>
                      <a:endParaRPr sz="1900"/>
                    </a:p>
                  </a:txBody>
                  <a:tcPr marT="9525" marB="91425" marR="9525" marL="9525" anchor="b">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9525" marB="91425" marR="9525" marL="9525" anchor="b">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rPr lang="en-US" sz="1700">
                          <a:latin typeface="Calibri"/>
                          <a:ea typeface="Calibri"/>
                          <a:cs typeface="Calibri"/>
                          <a:sym typeface="Calibri"/>
                        </a:rPr>
                        <a:t>Total Cost</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700">
                          <a:latin typeface="Calibri"/>
                          <a:ea typeface="Calibri"/>
                          <a:cs typeface="Calibri"/>
                          <a:sym typeface="Calibri"/>
                        </a:rPr>
                        <a:t>Max Budget</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r">
                        <a:lnSpc>
                          <a:spcPct val="115000"/>
                        </a:lnSpc>
                        <a:spcBef>
                          <a:spcPts val="0"/>
                        </a:spcBef>
                        <a:spcAft>
                          <a:spcPts val="0"/>
                        </a:spcAft>
                        <a:buNone/>
                      </a:pPr>
                      <a:r>
                        <a:rPr b="1" lang="en-US" sz="1700">
                          <a:latin typeface="Calibri"/>
                          <a:ea typeface="Calibri"/>
                          <a:cs typeface="Calibri"/>
                          <a:sym typeface="Calibri"/>
                        </a:rPr>
                        <a:t>$104,998.75</a:t>
                      </a:r>
                      <a:endParaRPr b="1"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700">
                          <a:latin typeface="Calibri"/>
                          <a:ea typeface="Calibri"/>
                          <a:cs typeface="Calibri"/>
                          <a:sym typeface="Calibri"/>
                        </a:rPr>
                        <a:t>$105,000.00</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8CBAD"/>
                    </a:solidFill>
                  </a:tcPr>
                </a:tc>
                <a:tc>
                  <a:txBody>
                    <a:bodyPr/>
                    <a:lstStyle/>
                    <a:p>
                      <a:pPr indent="0" lvl="0" marL="0" rtl="0" algn="l">
                        <a:spcBef>
                          <a:spcPts val="0"/>
                        </a:spcBef>
                        <a:spcAft>
                          <a:spcPts val="0"/>
                        </a:spcAft>
                        <a:buNone/>
                      </a:pPr>
                      <a:r>
                        <a:t/>
                      </a:r>
                      <a:endParaRPr sz="1900"/>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t/>
                      </a:r>
                      <a:endParaRPr sz="1900"/>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900"/>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t/>
                      </a:r>
                      <a:endParaRPr sz="1900"/>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rPr lang="en-US" sz="1700">
                          <a:latin typeface="Calibri"/>
                          <a:ea typeface="Calibri"/>
                          <a:cs typeface="Calibri"/>
                          <a:sym typeface="Calibri"/>
                        </a:rPr>
                        <a:t>Total revenue</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r">
                        <a:lnSpc>
                          <a:spcPct val="115000"/>
                        </a:lnSpc>
                        <a:spcBef>
                          <a:spcPts val="0"/>
                        </a:spcBef>
                        <a:spcAft>
                          <a:spcPts val="0"/>
                        </a:spcAft>
                        <a:buNone/>
                      </a:pPr>
                      <a:r>
                        <a:rPr lang="en-US" sz="1700">
                          <a:latin typeface="Calibri"/>
                          <a:ea typeface="Calibri"/>
                          <a:cs typeface="Calibri"/>
                          <a:sym typeface="Calibri"/>
                        </a:rPr>
                        <a:t>$219,582.50</a:t>
                      </a:r>
                      <a:endParaRPr sz="17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900"/>
                    </a:p>
                  </a:txBody>
                  <a:tcPr marT="9525" marB="91425" marR="9525" marL="9525" anchor="b">
                    <a:lnL cap="flat" cmpd="sng" w="47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t/>
                      </a:r>
                      <a:endParaRPr sz="1900"/>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sz="19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rPr lang="en-US" sz="1700">
                          <a:latin typeface="Calibri"/>
                          <a:ea typeface="Calibri"/>
                          <a:cs typeface="Calibri"/>
                          <a:sym typeface="Calibri"/>
                        </a:rPr>
                        <a:t>TOTAL PROFIT</a:t>
                      </a:r>
                      <a:endParaRPr sz="1700">
                        <a:latin typeface="Calibri"/>
                        <a:ea typeface="Calibri"/>
                        <a:cs typeface="Calibri"/>
                        <a:sym typeface="Calibri"/>
                      </a:endParaRPr>
                    </a:p>
                  </a:txBody>
                  <a:tcPr marT="9525" marB="91425" marR="9525" marL="9525" anchor="b"/>
                </a:tc>
                <a:tc>
                  <a:txBody>
                    <a:bodyPr/>
                    <a:lstStyle/>
                    <a:p>
                      <a:pPr indent="0" lvl="0" marL="0" rtl="0" algn="r">
                        <a:lnSpc>
                          <a:spcPct val="115000"/>
                        </a:lnSpc>
                        <a:spcBef>
                          <a:spcPts val="0"/>
                        </a:spcBef>
                        <a:spcAft>
                          <a:spcPts val="0"/>
                        </a:spcAft>
                        <a:buNone/>
                      </a:pPr>
                      <a:r>
                        <a:rPr b="1" lang="en-US" sz="1700">
                          <a:latin typeface="Calibri"/>
                          <a:ea typeface="Calibri"/>
                          <a:cs typeface="Calibri"/>
                          <a:sym typeface="Calibri"/>
                        </a:rPr>
                        <a:t>$114,583.75</a:t>
                      </a:r>
                      <a:endParaRPr b="1" sz="1700">
                        <a:latin typeface="Calibri"/>
                        <a:ea typeface="Calibri"/>
                        <a:cs typeface="Calibri"/>
                        <a:sym typeface="Calibri"/>
                      </a:endParaRPr>
                    </a:p>
                  </a:txBody>
                  <a:tcPr marT="9525" marB="91425" marR="9525" marL="9525" anchor="b">
                    <a:solidFill>
                      <a:srgbClr val="C6E0B4"/>
                    </a:solidFill>
                  </a:tcPr>
                </a:tc>
                <a:tc>
                  <a:txBody>
                    <a:bodyPr/>
                    <a:lstStyle/>
                    <a:p>
                      <a:pPr indent="0" lvl="0" marL="0" rtl="0" algn="l">
                        <a:spcBef>
                          <a:spcPts val="0"/>
                        </a:spcBef>
                        <a:spcAft>
                          <a:spcPts val="0"/>
                        </a:spcAft>
                        <a:buNone/>
                      </a:pPr>
                      <a:r>
                        <a:t/>
                      </a:r>
                      <a:endParaRPr b="1" sz="19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r h="415875">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r>
            </a:tbl>
          </a:graphicData>
        </a:graphic>
      </p:graphicFrame>
      <p:sp>
        <p:nvSpPr>
          <p:cNvPr id="316" name="Google Shape;316;p41"/>
          <p:cNvSpPr txBox="1"/>
          <p:nvPr/>
        </p:nvSpPr>
        <p:spPr>
          <a:xfrm>
            <a:off x="179625" y="354575"/>
            <a:ext cx="53844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100">
                <a:solidFill>
                  <a:schemeClr val="dk1"/>
                </a:solidFill>
                <a:highlight>
                  <a:srgbClr val="FFFF00"/>
                </a:highlight>
                <a:latin typeface="Calibri"/>
                <a:ea typeface="Calibri"/>
                <a:cs typeface="Calibri"/>
                <a:sym typeface="Calibri"/>
              </a:rPr>
              <a:t>DECISION VARIABLE</a:t>
            </a:r>
            <a:endParaRPr sz="3100">
              <a:solidFill>
                <a:schemeClr val="dk1"/>
              </a:solidFill>
              <a:highlight>
                <a:srgbClr val="FFFF00"/>
              </a:highlight>
              <a:latin typeface="Calibri"/>
              <a:ea typeface="Calibri"/>
              <a:cs typeface="Calibri"/>
              <a:sym typeface="Calibri"/>
            </a:endParaRPr>
          </a:p>
        </p:txBody>
      </p:sp>
      <p:sp>
        <p:nvSpPr>
          <p:cNvPr id="317" name="Google Shape;317;p41"/>
          <p:cNvSpPr txBox="1"/>
          <p:nvPr/>
        </p:nvSpPr>
        <p:spPr>
          <a:xfrm>
            <a:off x="3578300" y="396541"/>
            <a:ext cx="56955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highlight>
                  <a:srgbClr val="FFFF00"/>
                </a:highlight>
                <a:latin typeface="Calibri"/>
                <a:ea typeface="Calibri"/>
                <a:cs typeface="Calibri"/>
                <a:sym typeface="Calibri"/>
              </a:rPr>
              <a:t>HOW MANY TRUCKS OF EACH TYPE</a:t>
            </a:r>
            <a:endParaRPr sz="3000">
              <a:solidFill>
                <a:schemeClr val="dk1"/>
              </a:solidFill>
              <a:highlight>
                <a:srgbClr val="FFFF00"/>
              </a:highlight>
              <a:latin typeface="Calibri"/>
              <a:ea typeface="Calibri"/>
              <a:cs typeface="Calibri"/>
              <a:sym typeface="Calibri"/>
            </a:endParaRPr>
          </a:p>
        </p:txBody>
      </p:sp>
      <p:sp>
        <p:nvSpPr>
          <p:cNvPr id="318" name="Google Shape;318;p41"/>
          <p:cNvSpPr txBox="1"/>
          <p:nvPr/>
        </p:nvSpPr>
        <p:spPr>
          <a:xfrm>
            <a:off x="4743050" y="8805775"/>
            <a:ext cx="55791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highlight>
                  <a:srgbClr val="93C47D"/>
                </a:highlight>
                <a:latin typeface="Calibri"/>
                <a:ea typeface="Calibri"/>
                <a:cs typeface="Calibri"/>
                <a:sym typeface="Calibri"/>
              </a:rPr>
              <a:t>OPTIMAL SOLUTION</a:t>
            </a:r>
            <a:endParaRPr sz="3200">
              <a:solidFill>
                <a:schemeClr val="dk1"/>
              </a:solidFill>
              <a:highlight>
                <a:srgbClr val="93C47D"/>
              </a:highlight>
              <a:latin typeface="Calibri"/>
              <a:ea typeface="Calibri"/>
              <a:cs typeface="Calibri"/>
              <a:sym typeface="Calibri"/>
            </a:endParaRPr>
          </a:p>
        </p:txBody>
      </p:sp>
      <p:pic>
        <p:nvPicPr>
          <p:cNvPr id="319" name="Google Shape;319;p41"/>
          <p:cNvPicPr preferRelativeResize="0"/>
          <p:nvPr/>
        </p:nvPicPr>
        <p:blipFill rotWithShape="1">
          <a:blip r:embed="rId3">
            <a:alphaModFix/>
          </a:blip>
          <a:srcRect b="0" l="0" r="0" t="0"/>
          <a:stretch/>
        </p:blipFill>
        <p:spPr>
          <a:xfrm>
            <a:off x="10409075" y="272150"/>
            <a:ext cx="7878925" cy="9862451"/>
          </a:xfrm>
          <a:prstGeom prst="rect">
            <a:avLst/>
          </a:prstGeom>
          <a:noFill/>
          <a:ln>
            <a:noFill/>
          </a:ln>
        </p:spPr>
      </p:pic>
      <p:sp>
        <p:nvSpPr>
          <p:cNvPr id="320" name="Google Shape;320;p41"/>
          <p:cNvSpPr/>
          <p:nvPr/>
        </p:nvSpPr>
        <p:spPr>
          <a:xfrm>
            <a:off x="13490500" y="2390975"/>
            <a:ext cx="2118900" cy="233400"/>
          </a:xfrm>
          <a:prstGeom prst="rect">
            <a:avLst/>
          </a:prstGeom>
          <a:solidFill>
            <a:srgbClr val="76A5A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chemeClr val="lt1"/>
                </a:solidFill>
                <a:latin typeface="Calibri"/>
                <a:ea typeface="Calibri"/>
                <a:cs typeface="Calibri"/>
                <a:sym typeface="Calibri"/>
              </a:rPr>
              <a:t>PROFIT</a:t>
            </a:r>
            <a:endParaRPr b="1" sz="23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nvSpPr>
        <p:spPr>
          <a:xfrm>
            <a:off x="450211" y="644520"/>
            <a:ext cx="12211200" cy="513000"/>
          </a:xfrm>
          <a:prstGeom prst="rect">
            <a:avLst/>
          </a:prstGeom>
          <a:noFill/>
          <a:ln>
            <a:noFill/>
          </a:ln>
        </p:spPr>
        <p:txBody>
          <a:bodyPr anchorCtr="0" anchor="t" bIns="0" lIns="0" spcFirstLastPara="1" rIns="0" wrap="square" tIns="0">
            <a:spAutoFit/>
          </a:bodyPr>
          <a:lstStyle/>
          <a:p>
            <a:pPr indent="0" lvl="0" marL="0" marR="0" rtl="0" algn="l">
              <a:lnSpc>
                <a:spcPct val="98000"/>
              </a:lnSpc>
              <a:spcBef>
                <a:spcPts val="0"/>
              </a:spcBef>
              <a:spcAft>
                <a:spcPts val="0"/>
              </a:spcAft>
              <a:buNone/>
            </a:pPr>
            <a:r>
              <a:rPr b="1" lang="en-US" sz="3400">
                <a:solidFill>
                  <a:srgbClr val="FFFFFF"/>
                </a:solidFill>
              </a:rPr>
              <a:t>Recommendations </a:t>
            </a:r>
            <a:endParaRPr b="1" sz="3400"/>
          </a:p>
        </p:txBody>
      </p:sp>
      <p:grpSp>
        <p:nvGrpSpPr>
          <p:cNvPr id="326" name="Google Shape;326;p42"/>
          <p:cNvGrpSpPr/>
          <p:nvPr/>
        </p:nvGrpSpPr>
        <p:grpSpPr>
          <a:xfrm>
            <a:off x="450200" y="8090284"/>
            <a:ext cx="17139083" cy="1587151"/>
            <a:chOff x="1431327" y="2473837"/>
            <a:chExt cx="6566698" cy="670505"/>
          </a:xfrm>
        </p:grpSpPr>
        <p:sp>
          <p:nvSpPr>
            <p:cNvPr id="327" name="Google Shape;327;p42"/>
            <p:cNvSpPr/>
            <p:nvPr/>
          </p:nvSpPr>
          <p:spPr>
            <a:xfrm rot="-5400000">
              <a:off x="4644475" y="-209208"/>
              <a:ext cx="670500" cy="6036600"/>
            </a:xfrm>
            <a:prstGeom prst="roundRect">
              <a:avLst>
                <a:gd fmla="val 50000" name="adj"/>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 name="Google Shape;328;p42"/>
            <p:cNvSpPr txBox="1"/>
            <p:nvPr/>
          </p:nvSpPr>
          <p:spPr>
            <a:xfrm>
              <a:off x="5082629" y="2473843"/>
              <a:ext cx="2789100" cy="657000"/>
            </a:xfrm>
            <a:prstGeom prst="rect">
              <a:avLst/>
            </a:prstGeom>
            <a:noFill/>
            <a:ln>
              <a:noFill/>
            </a:ln>
          </p:spPr>
          <p:txBody>
            <a:bodyPr anchorCtr="0" anchor="ctr" bIns="182850" lIns="182850" spcFirstLastPara="1" rIns="182850" wrap="square" tIns="182850">
              <a:noAutofit/>
            </a:bodyPr>
            <a:lstStyle/>
            <a:p>
              <a:pPr indent="-558800" lvl="0" marL="914400" rtl="0" algn="l">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Crafty Brews should allocate its budget approximately for brewing and delivery in the following way:</a:t>
              </a:r>
              <a:endParaRPr sz="1600">
                <a:solidFill>
                  <a:srgbClr val="FFFFFF"/>
                </a:solidFill>
                <a:latin typeface="Roboto"/>
                <a:ea typeface="Roboto"/>
                <a:cs typeface="Roboto"/>
                <a:sym typeface="Roboto"/>
              </a:endParaRPr>
            </a:p>
            <a:p>
              <a:pPr indent="-558800" lvl="1" marL="1828800" rtl="0" algn="l">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Brewing: 90%</a:t>
              </a:r>
              <a:endParaRPr sz="1600">
                <a:solidFill>
                  <a:srgbClr val="FFFFFF"/>
                </a:solidFill>
                <a:latin typeface="Roboto"/>
                <a:ea typeface="Roboto"/>
                <a:cs typeface="Roboto"/>
                <a:sym typeface="Roboto"/>
              </a:endParaRPr>
            </a:p>
            <a:p>
              <a:pPr indent="-558800" lvl="1" marL="1828800" rtl="0" algn="l">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Delivery: 10%</a:t>
              </a:r>
              <a:endParaRPr sz="1600">
                <a:solidFill>
                  <a:srgbClr val="FFFFFF"/>
                </a:solidFill>
                <a:latin typeface="Roboto"/>
                <a:ea typeface="Roboto"/>
                <a:cs typeface="Roboto"/>
                <a:sym typeface="Roboto"/>
              </a:endParaRPr>
            </a:p>
            <a:p>
              <a:pPr indent="0" lvl="0" marL="914400" rtl="0" algn="l">
                <a:lnSpc>
                  <a:spcPct val="115000"/>
                </a:lnSpc>
                <a:spcBef>
                  <a:spcPts val="0"/>
                </a:spcBef>
                <a:spcAft>
                  <a:spcPts val="0"/>
                </a:spcAft>
                <a:buNone/>
              </a:pPr>
              <a:r>
                <a:t/>
              </a:r>
              <a:endParaRPr sz="1600">
                <a:solidFill>
                  <a:srgbClr val="FFFFFF"/>
                </a:solidFill>
                <a:latin typeface="Roboto"/>
                <a:ea typeface="Roboto"/>
                <a:cs typeface="Roboto"/>
                <a:sym typeface="Roboto"/>
              </a:endParaRPr>
            </a:p>
          </p:txBody>
        </p:sp>
        <p:sp>
          <p:nvSpPr>
            <p:cNvPr id="329" name="Google Shape;329;p42"/>
            <p:cNvSpPr txBox="1"/>
            <p:nvPr/>
          </p:nvSpPr>
          <p:spPr>
            <a:xfrm>
              <a:off x="2124928" y="2473843"/>
              <a:ext cx="2957700" cy="657000"/>
            </a:xfrm>
            <a:prstGeom prst="rect">
              <a:avLst/>
            </a:prstGeom>
            <a:noFill/>
            <a:ln>
              <a:noFill/>
            </a:ln>
          </p:spPr>
          <p:txBody>
            <a:bodyPr anchorCtr="0" anchor="ctr" bIns="182850" lIns="182850" spcFirstLastPara="1" rIns="182850" wrap="square" tIns="182850">
              <a:noAutofit/>
            </a:bodyPr>
            <a:lstStyle/>
            <a:p>
              <a:pPr indent="0" lvl="0" marL="914400" rtl="0" algn="l">
                <a:lnSpc>
                  <a:spcPct val="115000"/>
                </a:lnSpc>
                <a:spcBef>
                  <a:spcPts val="0"/>
                </a:spcBef>
                <a:spcAft>
                  <a:spcPts val="0"/>
                </a:spcAft>
                <a:buNone/>
              </a:pPr>
              <a:r>
                <a:t/>
              </a:r>
              <a:endParaRPr sz="1600">
                <a:solidFill>
                  <a:srgbClr val="FFFFFF"/>
                </a:solidFill>
                <a:latin typeface="Roboto"/>
                <a:ea typeface="Roboto"/>
                <a:cs typeface="Roboto"/>
                <a:sym typeface="Roboto"/>
              </a:endParaRPr>
            </a:p>
            <a:p>
              <a:pPr indent="0" lvl="0" marL="914400" rtl="0" algn="l">
                <a:lnSpc>
                  <a:spcPct val="115000"/>
                </a:lnSpc>
                <a:spcBef>
                  <a:spcPts val="0"/>
                </a:spcBef>
                <a:spcAft>
                  <a:spcPts val="0"/>
                </a:spcAft>
                <a:buClr>
                  <a:schemeClr val="dk1"/>
                </a:buClr>
                <a:buSzPts val="1100"/>
                <a:buFont typeface="Arial"/>
                <a:buNone/>
              </a:pPr>
              <a:r>
                <a:rPr lang="en-US" sz="1600">
                  <a:solidFill>
                    <a:srgbClr val="FFFFFF"/>
                  </a:solidFill>
                  <a:latin typeface="Roboto"/>
                  <a:ea typeface="Roboto"/>
                  <a:cs typeface="Roboto"/>
                  <a:sym typeface="Roboto"/>
                </a:rPr>
                <a:t>How should Crafty Brews allocate its budget for brewing and delivery to optimize its operations?</a:t>
              </a:r>
              <a:endParaRPr sz="16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FFFFFF"/>
                </a:solidFill>
                <a:latin typeface="Roboto"/>
                <a:ea typeface="Roboto"/>
                <a:cs typeface="Roboto"/>
                <a:sym typeface="Roboto"/>
              </a:endParaRPr>
            </a:p>
          </p:txBody>
        </p:sp>
        <p:sp>
          <p:nvSpPr>
            <p:cNvPr id="330" name="Google Shape;330;p42"/>
            <p:cNvSpPr/>
            <p:nvPr/>
          </p:nvSpPr>
          <p:spPr>
            <a:xfrm rot="-5400000">
              <a:off x="1591377" y="2313787"/>
              <a:ext cx="670500" cy="990600"/>
            </a:xfrm>
            <a:prstGeom prst="roundRect">
              <a:avLst>
                <a:gd fmla="val 50000" name="adj"/>
              </a:avLst>
            </a:prstGeom>
            <a:solidFill>
              <a:srgbClr val="505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 name="Google Shape;331;p42"/>
            <p:cNvSpPr/>
            <p:nvPr/>
          </p:nvSpPr>
          <p:spPr>
            <a:xfrm>
              <a:off x="1545080" y="2593344"/>
              <a:ext cx="431400" cy="431400"/>
            </a:xfrm>
            <a:prstGeom prst="pie">
              <a:avLst>
                <a:gd fmla="val 16226349" name="adj1"/>
                <a:gd fmla="val 10795968" name="adj2"/>
              </a:avLst>
            </a:prstGeom>
            <a:solidFill>
              <a:srgbClr val="505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 name="Google Shape;332;p42"/>
            <p:cNvSpPr/>
            <p:nvPr/>
          </p:nvSpPr>
          <p:spPr>
            <a:xfrm>
              <a:off x="2021879" y="2611537"/>
              <a:ext cx="608400" cy="3951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600">
                <a:solidFill>
                  <a:srgbClr val="FFFFFF"/>
                </a:solidFill>
                <a:latin typeface="Roboto Light"/>
                <a:ea typeface="Roboto Light"/>
                <a:cs typeface="Roboto Light"/>
                <a:sym typeface="Roboto Light"/>
              </a:endParaRPr>
            </a:p>
          </p:txBody>
        </p:sp>
        <p:cxnSp>
          <p:nvCxnSpPr>
            <p:cNvPr id="333" name="Google Shape;333;p42"/>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334" name="Google Shape;334;p42"/>
          <p:cNvGrpSpPr/>
          <p:nvPr/>
        </p:nvGrpSpPr>
        <p:grpSpPr>
          <a:xfrm>
            <a:off x="450200" y="6477650"/>
            <a:ext cx="17139083" cy="1587150"/>
            <a:chOff x="1431327" y="2473839"/>
            <a:chExt cx="6566698" cy="670504"/>
          </a:xfrm>
        </p:grpSpPr>
        <p:sp>
          <p:nvSpPr>
            <p:cNvPr id="335" name="Google Shape;335;p42"/>
            <p:cNvSpPr/>
            <p:nvPr/>
          </p:nvSpPr>
          <p:spPr>
            <a:xfrm rot="-5400000">
              <a:off x="4644475" y="-209208"/>
              <a:ext cx="670500" cy="6036600"/>
            </a:xfrm>
            <a:prstGeom prst="roundRect">
              <a:avLst>
                <a:gd fmla="val 50000" name="adj"/>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 name="Google Shape;336;p42"/>
            <p:cNvSpPr txBox="1"/>
            <p:nvPr/>
          </p:nvSpPr>
          <p:spPr>
            <a:xfrm>
              <a:off x="5253740" y="2473839"/>
              <a:ext cx="2434200" cy="657000"/>
            </a:xfrm>
            <a:prstGeom prst="rect">
              <a:avLst/>
            </a:prstGeom>
            <a:noFill/>
            <a:ln>
              <a:noFill/>
            </a:ln>
          </p:spPr>
          <p:txBody>
            <a:bodyPr anchorCtr="0" anchor="ctr" bIns="182850" lIns="182850" spcFirstLastPara="1" rIns="182850" wrap="square" tIns="182850">
              <a:noAutofit/>
            </a:bodyPr>
            <a:lstStyle/>
            <a:p>
              <a:pPr indent="-558800" lvl="0" marL="457200" rtl="0" algn="l">
                <a:lnSpc>
                  <a:spcPct val="115000"/>
                </a:lnSpc>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Crafty Brews should produce and deliver the following beer types to bars, restaurants, and retail stores:</a:t>
              </a:r>
              <a:endParaRPr sz="1600">
                <a:solidFill>
                  <a:srgbClr val="FFFFFF"/>
                </a:solidFill>
                <a:latin typeface="Roboto"/>
                <a:ea typeface="Roboto"/>
                <a:cs typeface="Roboto"/>
                <a:sym typeface="Roboto"/>
              </a:endParaRPr>
            </a:p>
            <a:p>
              <a:pPr indent="0" lvl="0" marL="914400" rtl="0" algn="l">
                <a:lnSpc>
                  <a:spcPct val="115000"/>
                </a:lnSpc>
                <a:spcBef>
                  <a:spcPts val="0"/>
                </a:spcBef>
                <a:spcAft>
                  <a:spcPts val="0"/>
                </a:spcAft>
                <a:buNone/>
              </a:pPr>
              <a:r>
                <a:rPr lang="en-US" sz="1600">
                  <a:solidFill>
                    <a:srgbClr val="FFFFFF"/>
                  </a:solidFill>
                  <a:latin typeface="Roboto"/>
                  <a:ea typeface="Roboto"/>
                  <a:cs typeface="Roboto"/>
                  <a:sym typeface="Roboto"/>
                </a:rPr>
                <a:t>•	Bars: Saison and IPA</a:t>
              </a:r>
              <a:endParaRPr sz="1600">
                <a:solidFill>
                  <a:srgbClr val="FFFFFF"/>
                </a:solidFill>
                <a:latin typeface="Roboto"/>
                <a:ea typeface="Roboto"/>
                <a:cs typeface="Roboto"/>
                <a:sym typeface="Roboto"/>
              </a:endParaRPr>
            </a:p>
            <a:p>
              <a:pPr indent="0" lvl="0" marL="914400" rtl="0" algn="l">
                <a:lnSpc>
                  <a:spcPct val="115000"/>
                </a:lnSpc>
                <a:spcBef>
                  <a:spcPts val="0"/>
                </a:spcBef>
                <a:spcAft>
                  <a:spcPts val="0"/>
                </a:spcAft>
                <a:buNone/>
              </a:pPr>
              <a:r>
                <a:rPr lang="en-US" sz="1600">
                  <a:solidFill>
                    <a:srgbClr val="FFFFFF"/>
                  </a:solidFill>
                  <a:latin typeface="Roboto"/>
                  <a:ea typeface="Roboto"/>
                  <a:cs typeface="Roboto"/>
                  <a:sym typeface="Roboto"/>
                </a:rPr>
                <a:t>•	Restaurants: Wheat beer and pilsner</a:t>
              </a:r>
              <a:endParaRPr sz="1600">
                <a:solidFill>
                  <a:srgbClr val="FFFFFF"/>
                </a:solidFill>
                <a:latin typeface="Roboto"/>
                <a:ea typeface="Roboto"/>
                <a:cs typeface="Roboto"/>
                <a:sym typeface="Roboto"/>
              </a:endParaRPr>
            </a:p>
            <a:p>
              <a:pPr indent="0" lvl="0" marL="914400" rtl="0" algn="l">
                <a:lnSpc>
                  <a:spcPct val="115000"/>
                </a:lnSpc>
                <a:spcBef>
                  <a:spcPts val="0"/>
                </a:spcBef>
                <a:spcAft>
                  <a:spcPts val="0"/>
                </a:spcAft>
                <a:buNone/>
              </a:pPr>
              <a:r>
                <a:rPr lang="en-US" sz="1600">
                  <a:solidFill>
                    <a:srgbClr val="FFFFFF"/>
                  </a:solidFill>
                  <a:latin typeface="Roboto"/>
                  <a:ea typeface="Roboto"/>
                  <a:cs typeface="Roboto"/>
                  <a:sym typeface="Roboto"/>
                </a:rPr>
                <a:t>•	Retail stores: IPA, Stout, Lager, and Wheat Beer</a:t>
              </a:r>
              <a:r>
                <a:rPr lang="en-US" sz="1600">
                  <a:solidFill>
                    <a:srgbClr val="FFFFFF"/>
                  </a:solidFill>
                  <a:latin typeface="Roboto"/>
                  <a:ea typeface="Roboto"/>
                  <a:cs typeface="Roboto"/>
                  <a:sym typeface="Roboto"/>
                </a:rPr>
                <a:t> </a:t>
              </a:r>
              <a:endParaRPr sz="1600">
                <a:solidFill>
                  <a:srgbClr val="FFFFFF"/>
                </a:solidFill>
                <a:latin typeface="Roboto"/>
                <a:ea typeface="Roboto"/>
                <a:cs typeface="Roboto"/>
                <a:sym typeface="Roboto"/>
              </a:endParaRPr>
            </a:p>
          </p:txBody>
        </p:sp>
        <p:sp>
          <p:nvSpPr>
            <p:cNvPr id="337" name="Google Shape;337;p42"/>
            <p:cNvSpPr txBox="1"/>
            <p:nvPr/>
          </p:nvSpPr>
          <p:spPr>
            <a:xfrm>
              <a:off x="2124928" y="2473839"/>
              <a:ext cx="2957700" cy="657000"/>
            </a:xfrm>
            <a:prstGeom prst="rect">
              <a:avLst/>
            </a:prstGeom>
            <a:noFill/>
            <a:ln>
              <a:noFill/>
            </a:ln>
          </p:spPr>
          <p:txBody>
            <a:bodyPr anchorCtr="0" anchor="ctr" bIns="182850" lIns="182850" spcFirstLastPara="1" rIns="182850" wrap="square" tIns="182850">
              <a:noAutofit/>
            </a:bodyPr>
            <a:lstStyle/>
            <a:p>
              <a:pPr indent="0" lvl="0" marL="914400" rtl="0" algn="l">
                <a:lnSpc>
                  <a:spcPct val="115000"/>
                </a:lnSpc>
                <a:spcBef>
                  <a:spcPts val="0"/>
                </a:spcBef>
                <a:spcAft>
                  <a:spcPts val="0"/>
                </a:spcAft>
                <a:buNone/>
              </a:pPr>
              <a:r>
                <a:rPr lang="en-US" sz="1600">
                  <a:solidFill>
                    <a:srgbClr val="FFFFFF"/>
                  </a:solidFill>
                  <a:latin typeface="Roboto"/>
                  <a:ea typeface="Roboto"/>
                  <a:cs typeface="Roboto"/>
                  <a:sym typeface="Roboto"/>
                </a:rPr>
                <a:t>Which beer types should Crafty Brews produce and deliver to bars, restaurants, and retail stores to satisfy their preferences and maximize profit?</a:t>
              </a:r>
              <a:endParaRPr sz="1600">
                <a:solidFill>
                  <a:srgbClr val="FFFFFF"/>
                </a:solidFill>
                <a:latin typeface="Roboto"/>
                <a:ea typeface="Roboto"/>
                <a:cs typeface="Roboto"/>
                <a:sym typeface="Roboto"/>
              </a:endParaRPr>
            </a:p>
          </p:txBody>
        </p:sp>
        <p:sp>
          <p:nvSpPr>
            <p:cNvPr id="338" name="Google Shape;338;p42"/>
            <p:cNvSpPr/>
            <p:nvPr/>
          </p:nvSpPr>
          <p:spPr>
            <a:xfrm rot="-5400000">
              <a:off x="1600977" y="2304193"/>
              <a:ext cx="670500" cy="1009800"/>
            </a:xfrm>
            <a:prstGeom prst="roundRect">
              <a:avLst>
                <a:gd fmla="val 50000" name="adj"/>
              </a:avLst>
            </a:prstGeom>
            <a:solidFill>
              <a:srgbClr val="505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9" name="Google Shape;339;p42"/>
            <p:cNvSpPr/>
            <p:nvPr/>
          </p:nvSpPr>
          <p:spPr>
            <a:xfrm>
              <a:off x="1545080" y="2593344"/>
              <a:ext cx="431400" cy="431400"/>
            </a:xfrm>
            <a:prstGeom prst="pie">
              <a:avLst>
                <a:gd fmla="val 16226349" name="adj1"/>
                <a:gd fmla="val 10795968" name="adj2"/>
              </a:avLst>
            </a:prstGeom>
            <a:solidFill>
              <a:srgbClr val="505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 name="Google Shape;340;p42"/>
            <p:cNvSpPr/>
            <p:nvPr/>
          </p:nvSpPr>
          <p:spPr>
            <a:xfrm>
              <a:off x="2124925" y="2611537"/>
              <a:ext cx="608400" cy="3951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600">
                <a:solidFill>
                  <a:srgbClr val="FFFFFF"/>
                </a:solidFill>
                <a:latin typeface="Roboto Light"/>
                <a:ea typeface="Roboto Light"/>
                <a:cs typeface="Roboto Light"/>
                <a:sym typeface="Roboto Light"/>
              </a:endParaRPr>
            </a:p>
          </p:txBody>
        </p:sp>
        <p:cxnSp>
          <p:nvCxnSpPr>
            <p:cNvPr id="341" name="Google Shape;341;p42"/>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342" name="Google Shape;342;p42"/>
          <p:cNvGrpSpPr/>
          <p:nvPr/>
        </p:nvGrpSpPr>
        <p:grpSpPr>
          <a:xfrm>
            <a:off x="450200" y="4865009"/>
            <a:ext cx="17139083" cy="1587148"/>
            <a:chOff x="1431327" y="2473838"/>
            <a:chExt cx="6566698" cy="670503"/>
          </a:xfrm>
        </p:grpSpPr>
        <p:sp>
          <p:nvSpPr>
            <p:cNvPr id="343" name="Google Shape;343;p42"/>
            <p:cNvSpPr/>
            <p:nvPr/>
          </p:nvSpPr>
          <p:spPr>
            <a:xfrm rot="-5400000">
              <a:off x="4644475" y="-209208"/>
              <a:ext cx="670500" cy="6036600"/>
            </a:xfrm>
            <a:prstGeom prst="roundRect">
              <a:avLst>
                <a:gd fmla="val 50000" name="adj"/>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4" name="Google Shape;344;p42"/>
            <p:cNvSpPr txBox="1"/>
            <p:nvPr/>
          </p:nvSpPr>
          <p:spPr>
            <a:xfrm>
              <a:off x="5082629" y="2473845"/>
              <a:ext cx="2605500" cy="657000"/>
            </a:xfrm>
            <a:prstGeom prst="rect">
              <a:avLst/>
            </a:prstGeom>
            <a:noFill/>
            <a:ln>
              <a:noFill/>
            </a:ln>
          </p:spPr>
          <p:txBody>
            <a:bodyPr anchorCtr="0" anchor="ctr" bIns="182850" lIns="182850" spcFirstLastPara="1" rIns="182850" wrap="square" tIns="182850">
              <a:noAutofit/>
            </a:bodyPr>
            <a:lstStyle/>
            <a:p>
              <a:pPr indent="-546100" lvl="0" marL="914400" marR="0" rtl="0" algn="l">
                <a:lnSpc>
                  <a:spcPct val="115000"/>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Crafty Brews should prioritize bar deliveries to fulfill minimum order requirements and maximize profitability, with restaurants and retail stores following in priority.</a:t>
              </a:r>
              <a:endParaRPr>
                <a:solidFill>
                  <a:srgbClr val="FFFFFF"/>
                </a:solidFill>
                <a:latin typeface="Roboto"/>
                <a:ea typeface="Roboto"/>
                <a:cs typeface="Roboto"/>
                <a:sym typeface="Roboto"/>
              </a:endParaRPr>
            </a:p>
            <a:p>
              <a:pPr indent="-546100" lvl="0" marL="914400" marR="0" rtl="0" algn="l">
                <a:lnSpc>
                  <a:spcPct val="115000"/>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Utilize different truck sizes for deliveries: large trucks for bars and medium trucks for restaurants, optimizing delivery efficiency for each client type.</a:t>
              </a:r>
              <a:endParaRPr sz="1600">
                <a:solidFill>
                  <a:srgbClr val="FFFFFF"/>
                </a:solidFill>
                <a:latin typeface="Roboto"/>
                <a:ea typeface="Roboto"/>
                <a:cs typeface="Roboto"/>
                <a:sym typeface="Roboto"/>
              </a:endParaRPr>
            </a:p>
          </p:txBody>
        </p:sp>
        <p:sp>
          <p:nvSpPr>
            <p:cNvPr id="345" name="Google Shape;345;p42"/>
            <p:cNvSpPr txBox="1"/>
            <p:nvPr/>
          </p:nvSpPr>
          <p:spPr>
            <a:xfrm>
              <a:off x="2129727" y="2473845"/>
              <a:ext cx="2952900" cy="657000"/>
            </a:xfrm>
            <a:prstGeom prst="rect">
              <a:avLst/>
            </a:prstGeom>
            <a:noFill/>
            <a:ln>
              <a:noFill/>
            </a:ln>
          </p:spPr>
          <p:txBody>
            <a:bodyPr anchorCtr="0" anchor="ctr" bIns="182850" lIns="182850" spcFirstLastPara="1" rIns="182850" wrap="square" tIns="182850">
              <a:noAutofit/>
            </a:bodyPr>
            <a:lstStyle/>
            <a:p>
              <a:pPr indent="0" lvl="0" marL="914400" rtl="0" algn="l">
                <a:lnSpc>
                  <a:spcPct val="115000"/>
                </a:lnSpc>
                <a:spcBef>
                  <a:spcPts val="0"/>
                </a:spcBef>
                <a:spcAft>
                  <a:spcPts val="0"/>
                </a:spcAft>
                <a:buNone/>
              </a:pPr>
              <a:r>
                <a:rPr lang="en-US" sz="1600">
                  <a:solidFill>
                    <a:srgbClr val="FFFFFF"/>
                  </a:solidFill>
                  <a:latin typeface="Roboto"/>
                  <a:ea typeface="Roboto"/>
                  <a:cs typeface="Roboto"/>
                  <a:sym typeface="Roboto"/>
                </a:rPr>
                <a:t>How can Crafty Brews meet the minimum order quantities for each client type while maximizing profit?</a:t>
              </a:r>
              <a:endParaRPr sz="1600">
                <a:solidFill>
                  <a:srgbClr val="FFFFFF"/>
                </a:solidFill>
                <a:latin typeface="Roboto"/>
                <a:ea typeface="Roboto"/>
                <a:cs typeface="Roboto"/>
                <a:sym typeface="Roboto"/>
              </a:endParaRPr>
            </a:p>
          </p:txBody>
        </p:sp>
        <p:sp>
          <p:nvSpPr>
            <p:cNvPr id="346" name="Google Shape;346;p42"/>
            <p:cNvSpPr/>
            <p:nvPr/>
          </p:nvSpPr>
          <p:spPr>
            <a:xfrm rot="-5400000">
              <a:off x="1605927" y="2299238"/>
              <a:ext cx="670500" cy="1019700"/>
            </a:xfrm>
            <a:prstGeom prst="roundRect">
              <a:avLst>
                <a:gd fmla="val 50000" name="adj"/>
              </a:avLst>
            </a:prstGeom>
            <a:solidFill>
              <a:srgbClr val="505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 name="Google Shape;347;p42"/>
            <p:cNvSpPr/>
            <p:nvPr/>
          </p:nvSpPr>
          <p:spPr>
            <a:xfrm>
              <a:off x="1545080" y="2593344"/>
              <a:ext cx="431400" cy="431400"/>
            </a:xfrm>
            <a:prstGeom prst="pie">
              <a:avLst>
                <a:gd fmla="val 16226349" name="adj1"/>
                <a:gd fmla="val 10795968" name="adj2"/>
              </a:avLst>
            </a:prstGeom>
            <a:solidFill>
              <a:srgbClr val="505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 name="Google Shape;348;p42"/>
            <p:cNvSpPr/>
            <p:nvPr/>
          </p:nvSpPr>
          <p:spPr>
            <a:xfrm>
              <a:off x="2025174" y="2616792"/>
              <a:ext cx="608400" cy="3951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600">
                <a:solidFill>
                  <a:srgbClr val="FFFFFF"/>
                </a:solidFill>
                <a:latin typeface="Roboto Light"/>
                <a:ea typeface="Roboto Light"/>
                <a:cs typeface="Roboto Light"/>
                <a:sym typeface="Roboto Light"/>
              </a:endParaRPr>
            </a:p>
          </p:txBody>
        </p:sp>
        <p:cxnSp>
          <p:nvCxnSpPr>
            <p:cNvPr id="349" name="Google Shape;349;p42"/>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350" name="Google Shape;350;p42"/>
          <p:cNvGrpSpPr/>
          <p:nvPr/>
        </p:nvGrpSpPr>
        <p:grpSpPr>
          <a:xfrm>
            <a:off x="450200" y="3252375"/>
            <a:ext cx="17139083" cy="1587150"/>
            <a:chOff x="1431327" y="2473840"/>
            <a:chExt cx="6566698" cy="670504"/>
          </a:xfrm>
        </p:grpSpPr>
        <p:sp>
          <p:nvSpPr>
            <p:cNvPr id="351" name="Google Shape;351;p42"/>
            <p:cNvSpPr/>
            <p:nvPr/>
          </p:nvSpPr>
          <p:spPr>
            <a:xfrm rot="-5400000">
              <a:off x="4644475" y="-209208"/>
              <a:ext cx="670500" cy="6036600"/>
            </a:xfrm>
            <a:prstGeom prst="roundRect">
              <a:avLst>
                <a:gd fmla="val 50000" name="adj"/>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 name="Google Shape;352;p42"/>
            <p:cNvSpPr txBox="1"/>
            <p:nvPr/>
          </p:nvSpPr>
          <p:spPr>
            <a:xfrm>
              <a:off x="5082629" y="2473840"/>
              <a:ext cx="2605500" cy="657000"/>
            </a:xfrm>
            <a:prstGeom prst="rect">
              <a:avLst/>
            </a:prstGeom>
            <a:noFill/>
            <a:ln>
              <a:noFill/>
            </a:ln>
          </p:spPr>
          <p:txBody>
            <a:bodyPr anchorCtr="0" anchor="ctr" bIns="182850" lIns="182850" spcFirstLastPara="1" rIns="182850" wrap="square" tIns="182850">
              <a:noAutofit/>
            </a:bodyPr>
            <a:lstStyle/>
            <a:p>
              <a:pPr indent="-546100" lvl="0" marL="914400" marR="0" rtl="0" algn="l">
                <a:lnSpc>
                  <a:spcPct val="115000"/>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Crafty Brews' optimal weekly profit under current constraints is $114,583.75.</a:t>
              </a:r>
              <a:endParaRPr>
                <a:solidFill>
                  <a:srgbClr val="FFFFFF"/>
                </a:solidFill>
                <a:latin typeface="Roboto"/>
                <a:ea typeface="Roboto"/>
                <a:cs typeface="Roboto"/>
                <a:sym typeface="Roboto"/>
              </a:endParaRPr>
            </a:p>
            <a:p>
              <a:pPr indent="0" lvl="0" marL="914400" marR="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546100" lvl="0" marL="914400" marR="0" rtl="0" algn="l">
                <a:lnSpc>
                  <a:spcPct val="115000"/>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This profit is attainable by producing specific quantities of beer: 9500 bottles of Saison, 11500 of Wheat beer, 12500 of IPA, 5525 of Stout, 12000 of Pilsner, and 10000 of Lager.</a:t>
              </a:r>
              <a:endParaRPr>
                <a:solidFill>
                  <a:srgbClr val="FFFFFF"/>
                </a:solidFill>
                <a:latin typeface="Roboto"/>
                <a:ea typeface="Roboto"/>
                <a:cs typeface="Roboto"/>
                <a:sym typeface="Roboto"/>
              </a:endParaRPr>
            </a:p>
          </p:txBody>
        </p:sp>
        <p:sp>
          <p:nvSpPr>
            <p:cNvPr id="353" name="Google Shape;353;p42"/>
            <p:cNvSpPr txBox="1"/>
            <p:nvPr/>
          </p:nvSpPr>
          <p:spPr>
            <a:xfrm>
              <a:off x="2154028" y="2473840"/>
              <a:ext cx="2928600" cy="657000"/>
            </a:xfrm>
            <a:prstGeom prst="rect">
              <a:avLst/>
            </a:prstGeom>
            <a:noFill/>
            <a:ln>
              <a:noFill/>
            </a:ln>
          </p:spPr>
          <p:txBody>
            <a:bodyPr anchorCtr="0" anchor="ctr" bIns="182850" lIns="182850" spcFirstLastPara="1" rIns="182850" wrap="square" tIns="182850">
              <a:noAutofit/>
            </a:bodyPr>
            <a:lstStyle/>
            <a:p>
              <a:pPr indent="0" lvl="0" marL="914400" rtl="0" algn="l">
                <a:lnSpc>
                  <a:spcPct val="115000"/>
                </a:lnSpc>
                <a:spcBef>
                  <a:spcPts val="0"/>
                </a:spcBef>
                <a:spcAft>
                  <a:spcPts val="0"/>
                </a:spcAft>
                <a:buNone/>
              </a:pPr>
              <a:r>
                <a:rPr lang="en-US" sz="1600">
                  <a:solidFill>
                    <a:srgbClr val="FFFFFF"/>
                  </a:solidFill>
                  <a:latin typeface="Roboto"/>
                  <a:ea typeface="Roboto"/>
                  <a:cs typeface="Roboto"/>
                  <a:sym typeface="Roboto"/>
                </a:rPr>
                <a:t>What is the maximum profit Crafty Brews can achieve each week under the given constraints?</a:t>
              </a:r>
              <a:endParaRPr sz="1600">
                <a:solidFill>
                  <a:srgbClr val="FFFFFF"/>
                </a:solidFill>
                <a:latin typeface="Roboto"/>
                <a:ea typeface="Roboto"/>
                <a:cs typeface="Roboto"/>
                <a:sym typeface="Roboto"/>
              </a:endParaRPr>
            </a:p>
          </p:txBody>
        </p:sp>
        <p:sp>
          <p:nvSpPr>
            <p:cNvPr id="354" name="Google Shape;354;p42"/>
            <p:cNvSpPr/>
            <p:nvPr/>
          </p:nvSpPr>
          <p:spPr>
            <a:xfrm rot="-5400000">
              <a:off x="1622877" y="2282294"/>
              <a:ext cx="670500" cy="1053600"/>
            </a:xfrm>
            <a:prstGeom prst="roundRect">
              <a:avLst>
                <a:gd fmla="val 50000" name="adj"/>
              </a:avLst>
            </a:prstGeom>
            <a:solidFill>
              <a:srgbClr val="505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 name="Google Shape;355;p42"/>
            <p:cNvSpPr/>
            <p:nvPr/>
          </p:nvSpPr>
          <p:spPr>
            <a:xfrm>
              <a:off x="1545080" y="2593344"/>
              <a:ext cx="431400" cy="431400"/>
            </a:xfrm>
            <a:prstGeom prst="pie">
              <a:avLst>
                <a:gd fmla="val 16226349" name="adj1"/>
                <a:gd fmla="val 10795968" name="adj2"/>
              </a:avLst>
            </a:prstGeom>
            <a:solidFill>
              <a:srgbClr val="505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 name="Google Shape;356;p42"/>
            <p:cNvSpPr/>
            <p:nvPr/>
          </p:nvSpPr>
          <p:spPr>
            <a:xfrm>
              <a:off x="2025174" y="2616792"/>
              <a:ext cx="608400" cy="3951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600">
                <a:solidFill>
                  <a:srgbClr val="FFFFFF"/>
                </a:solidFill>
                <a:latin typeface="Roboto Light"/>
                <a:ea typeface="Roboto Light"/>
                <a:cs typeface="Roboto Light"/>
                <a:sym typeface="Roboto Light"/>
              </a:endParaRPr>
            </a:p>
          </p:txBody>
        </p:sp>
        <p:cxnSp>
          <p:nvCxnSpPr>
            <p:cNvPr id="357" name="Google Shape;357;p42"/>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358" name="Google Shape;358;p42"/>
          <p:cNvGrpSpPr/>
          <p:nvPr/>
        </p:nvGrpSpPr>
        <p:grpSpPr>
          <a:xfrm>
            <a:off x="450200" y="1639734"/>
            <a:ext cx="17291754" cy="1587145"/>
            <a:chOff x="1431327" y="2473840"/>
            <a:chExt cx="6625193" cy="670502"/>
          </a:xfrm>
        </p:grpSpPr>
        <p:sp>
          <p:nvSpPr>
            <p:cNvPr id="359" name="Google Shape;359;p42"/>
            <p:cNvSpPr/>
            <p:nvPr/>
          </p:nvSpPr>
          <p:spPr>
            <a:xfrm rot="-5400000">
              <a:off x="4644475" y="-209208"/>
              <a:ext cx="670500" cy="6036600"/>
            </a:xfrm>
            <a:prstGeom prst="roundRect">
              <a:avLst>
                <a:gd fmla="val 50000" name="adj"/>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 name="Google Shape;360;p42"/>
            <p:cNvSpPr txBox="1"/>
            <p:nvPr/>
          </p:nvSpPr>
          <p:spPr>
            <a:xfrm>
              <a:off x="5082620" y="2516155"/>
              <a:ext cx="2973900" cy="614700"/>
            </a:xfrm>
            <a:prstGeom prst="rect">
              <a:avLst/>
            </a:prstGeom>
            <a:noFill/>
            <a:ln>
              <a:noFill/>
            </a:ln>
          </p:spPr>
          <p:txBody>
            <a:bodyPr anchorCtr="0" anchor="ctr" bIns="182850" lIns="182850" spcFirstLastPara="1" rIns="182850" wrap="square" tIns="182850">
              <a:noAutofit/>
            </a:bodyPr>
            <a:lstStyle/>
            <a:p>
              <a:pPr indent="0" lvl="0" marL="914400" marR="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546100" lvl="0" marL="914400" marR="0" rtl="0" algn="l">
                <a:lnSpc>
                  <a:spcPct val="115000"/>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Prioritize production and distribution of the most profitable beer varieties: Saison, wheat beer, and IPA.</a:t>
              </a:r>
              <a:endParaRPr>
                <a:solidFill>
                  <a:srgbClr val="FFFFFF"/>
                </a:solidFill>
                <a:latin typeface="Roboto"/>
                <a:ea typeface="Roboto"/>
                <a:cs typeface="Roboto"/>
                <a:sym typeface="Roboto"/>
              </a:endParaRPr>
            </a:p>
            <a:p>
              <a:pPr indent="0" lvl="0" marL="914400" marR="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546100" lvl="0" marL="914400" marR="0" rtl="0" algn="l">
                <a:lnSpc>
                  <a:spcPct val="115000"/>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Focus on supplying primarily to bars, as they are the most profitable clients, followed by restaurants and retail stores.</a:t>
              </a:r>
              <a:endParaRPr>
                <a:solidFill>
                  <a:srgbClr val="FFFFFF"/>
                </a:solidFill>
                <a:latin typeface="Roboto"/>
                <a:ea typeface="Roboto"/>
                <a:cs typeface="Roboto"/>
                <a:sym typeface="Roboto"/>
              </a:endParaRPr>
            </a:p>
            <a:p>
              <a:pPr indent="0" lvl="0" marL="914400" rtl="0" algn="l">
                <a:lnSpc>
                  <a:spcPct val="115000"/>
                </a:lnSpc>
                <a:spcBef>
                  <a:spcPts val="0"/>
                </a:spcBef>
                <a:spcAft>
                  <a:spcPts val="0"/>
                </a:spcAft>
                <a:buNone/>
              </a:pPr>
              <a:r>
                <a:t/>
              </a:r>
              <a:endParaRPr>
                <a:solidFill>
                  <a:srgbClr val="FFFFFF"/>
                </a:solidFill>
                <a:latin typeface="Roboto"/>
                <a:ea typeface="Roboto"/>
                <a:cs typeface="Roboto"/>
                <a:sym typeface="Roboto"/>
              </a:endParaRPr>
            </a:p>
          </p:txBody>
        </p:sp>
        <p:sp>
          <p:nvSpPr>
            <p:cNvPr id="361" name="Google Shape;361;p42"/>
            <p:cNvSpPr txBox="1"/>
            <p:nvPr/>
          </p:nvSpPr>
          <p:spPr>
            <a:xfrm>
              <a:off x="2159124" y="2473846"/>
              <a:ext cx="2923500" cy="657000"/>
            </a:xfrm>
            <a:prstGeom prst="rect">
              <a:avLst/>
            </a:prstGeom>
            <a:noFill/>
            <a:ln>
              <a:noFill/>
            </a:ln>
          </p:spPr>
          <p:txBody>
            <a:bodyPr anchorCtr="0" anchor="ctr" bIns="182850" lIns="182850" spcFirstLastPara="1" rIns="182850" wrap="square" tIns="182850">
              <a:noAutofit/>
            </a:bodyPr>
            <a:lstStyle/>
            <a:p>
              <a:pPr indent="0" lvl="0" marL="914400" rtl="0" algn="l">
                <a:lnSpc>
                  <a:spcPct val="115000"/>
                </a:lnSpc>
                <a:spcBef>
                  <a:spcPts val="0"/>
                </a:spcBef>
                <a:spcAft>
                  <a:spcPts val="0"/>
                </a:spcAft>
                <a:buNone/>
              </a:pPr>
              <a:r>
                <a:rPr lang="en-US" sz="1600">
                  <a:solidFill>
                    <a:srgbClr val="FFFFFF"/>
                  </a:solidFill>
                  <a:latin typeface="Roboto"/>
                  <a:ea typeface="Roboto"/>
                  <a:cs typeface="Roboto"/>
                  <a:sym typeface="Roboto"/>
                </a:rPr>
                <a:t>How can Crafty Brews optimize its production and distribution strategy to maximize weekly profit while considering pricing, production costs, and capacity constraints?</a:t>
              </a:r>
              <a:endParaRPr sz="1600">
                <a:solidFill>
                  <a:srgbClr val="FFFFFF"/>
                </a:solidFill>
                <a:latin typeface="Roboto"/>
                <a:ea typeface="Roboto"/>
                <a:cs typeface="Roboto"/>
                <a:sym typeface="Roboto"/>
              </a:endParaRPr>
            </a:p>
          </p:txBody>
        </p:sp>
        <p:sp>
          <p:nvSpPr>
            <p:cNvPr id="362" name="Google Shape;362;p42"/>
            <p:cNvSpPr/>
            <p:nvPr/>
          </p:nvSpPr>
          <p:spPr>
            <a:xfrm rot="-5400000">
              <a:off x="1625427" y="2279740"/>
              <a:ext cx="670500" cy="1058700"/>
            </a:xfrm>
            <a:prstGeom prst="roundRect">
              <a:avLst>
                <a:gd fmla="val 50000" name="adj"/>
              </a:avLst>
            </a:prstGeom>
            <a:solidFill>
              <a:srgbClr val="505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3" name="Google Shape;363;p42"/>
            <p:cNvSpPr/>
            <p:nvPr/>
          </p:nvSpPr>
          <p:spPr>
            <a:xfrm>
              <a:off x="1545080" y="2593344"/>
              <a:ext cx="431400" cy="431400"/>
            </a:xfrm>
            <a:prstGeom prst="pie">
              <a:avLst>
                <a:gd fmla="val 16226349" name="adj1"/>
                <a:gd fmla="val 10795968" name="adj2"/>
              </a:avLst>
            </a:prstGeom>
            <a:solidFill>
              <a:srgbClr val="505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 name="Google Shape;364;p42"/>
            <p:cNvSpPr/>
            <p:nvPr/>
          </p:nvSpPr>
          <p:spPr>
            <a:xfrm>
              <a:off x="2025174" y="2616792"/>
              <a:ext cx="608400" cy="3951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600">
                <a:solidFill>
                  <a:srgbClr val="FFFFFF"/>
                </a:solidFill>
                <a:latin typeface="Roboto Light"/>
                <a:ea typeface="Roboto Light"/>
                <a:cs typeface="Roboto Light"/>
                <a:sym typeface="Roboto Light"/>
              </a:endParaRPr>
            </a:p>
          </p:txBody>
        </p:sp>
        <p:cxnSp>
          <p:nvCxnSpPr>
            <p:cNvPr id="365" name="Google Shape;365;p42"/>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pic>
        <p:nvPicPr>
          <p:cNvPr id="366" name="Google Shape;366;p42"/>
          <p:cNvPicPr preferRelativeResize="0"/>
          <p:nvPr/>
        </p:nvPicPr>
        <p:blipFill>
          <a:blip r:embed="rId3">
            <a:alphaModFix/>
          </a:blip>
          <a:stretch>
            <a:fillRect/>
          </a:stretch>
        </p:blipFill>
        <p:spPr>
          <a:xfrm>
            <a:off x="927100" y="1816100"/>
            <a:ext cx="1765300" cy="1193800"/>
          </a:xfrm>
          <a:prstGeom prst="rect">
            <a:avLst/>
          </a:prstGeom>
          <a:noFill/>
          <a:ln>
            <a:noFill/>
          </a:ln>
        </p:spPr>
      </p:pic>
      <p:pic>
        <p:nvPicPr>
          <p:cNvPr id="367" name="Google Shape;367;p42"/>
          <p:cNvPicPr preferRelativeResize="0"/>
          <p:nvPr/>
        </p:nvPicPr>
        <p:blipFill>
          <a:blip r:embed="rId4">
            <a:alphaModFix/>
          </a:blip>
          <a:stretch>
            <a:fillRect/>
          </a:stretch>
        </p:blipFill>
        <p:spPr>
          <a:xfrm>
            <a:off x="927100" y="3489325"/>
            <a:ext cx="1765301" cy="1110650"/>
          </a:xfrm>
          <a:prstGeom prst="rect">
            <a:avLst/>
          </a:prstGeom>
          <a:noFill/>
          <a:ln>
            <a:noFill/>
          </a:ln>
        </p:spPr>
      </p:pic>
      <p:pic>
        <p:nvPicPr>
          <p:cNvPr id="368" name="Google Shape;368;p42"/>
          <p:cNvPicPr preferRelativeResize="0"/>
          <p:nvPr/>
        </p:nvPicPr>
        <p:blipFill>
          <a:blip r:embed="rId5">
            <a:alphaModFix/>
          </a:blip>
          <a:stretch>
            <a:fillRect/>
          </a:stretch>
        </p:blipFill>
        <p:spPr>
          <a:xfrm>
            <a:off x="831850" y="5061688"/>
            <a:ext cx="1866900" cy="1193800"/>
          </a:xfrm>
          <a:prstGeom prst="rect">
            <a:avLst/>
          </a:prstGeom>
          <a:noFill/>
          <a:ln>
            <a:noFill/>
          </a:ln>
        </p:spPr>
      </p:pic>
      <p:pic>
        <p:nvPicPr>
          <p:cNvPr id="369" name="Google Shape;369;p42"/>
          <p:cNvPicPr preferRelativeResize="0"/>
          <p:nvPr/>
        </p:nvPicPr>
        <p:blipFill>
          <a:blip r:embed="rId6">
            <a:alphaModFix/>
          </a:blip>
          <a:stretch>
            <a:fillRect/>
          </a:stretch>
        </p:blipFill>
        <p:spPr>
          <a:xfrm>
            <a:off x="927100" y="6640975"/>
            <a:ext cx="1676400" cy="1284850"/>
          </a:xfrm>
          <a:prstGeom prst="rect">
            <a:avLst/>
          </a:prstGeom>
          <a:noFill/>
          <a:ln>
            <a:noFill/>
          </a:ln>
        </p:spPr>
      </p:pic>
      <p:pic>
        <p:nvPicPr>
          <p:cNvPr id="370" name="Google Shape;370;p42"/>
          <p:cNvPicPr preferRelativeResize="0"/>
          <p:nvPr/>
        </p:nvPicPr>
        <p:blipFill>
          <a:blip r:embed="rId7">
            <a:alphaModFix/>
          </a:blip>
          <a:stretch>
            <a:fillRect/>
          </a:stretch>
        </p:blipFill>
        <p:spPr>
          <a:xfrm>
            <a:off x="897725" y="8363550"/>
            <a:ext cx="1582749" cy="111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nvSpPr>
        <p:spPr>
          <a:xfrm>
            <a:off x="450211" y="644520"/>
            <a:ext cx="12211200" cy="513000"/>
          </a:xfrm>
          <a:prstGeom prst="rect">
            <a:avLst/>
          </a:prstGeom>
          <a:noFill/>
          <a:ln>
            <a:noFill/>
          </a:ln>
        </p:spPr>
        <p:txBody>
          <a:bodyPr anchorCtr="0" anchor="t" bIns="0" lIns="0" spcFirstLastPara="1" rIns="0" wrap="square" tIns="0">
            <a:spAutoFit/>
          </a:bodyPr>
          <a:lstStyle/>
          <a:p>
            <a:pPr indent="0" lvl="0" marL="0" marR="0" rtl="0" algn="l">
              <a:lnSpc>
                <a:spcPct val="98000"/>
              </a:lnSpc>
              <a:spcBef>
                <a:spcPts val="0"/>
              </a:spcBef>
              <a:spcAft>
                <a:spcPts val="0"/>
              </a:spcAft>
              <a:buNone/>
            </a:pPr>
            <a:r>
              <a:rPr b="1" lang="en-US" sz="3400">
                <a:solidFill>
                  <a:srgbClr val="FFFFFF"/>
                </a:solidFill>
              </a:rPr>
              <a:t>Additional Recommendations</a:t>
            </a:r>
            <a:r>
              <a:rPr b="1" lang="en-US" sz="3400">
                <a:solidFill>
                  <a:srgbClr val="FFFFFF"/>
                </a:solidFill>
              </a:rPr>
              <a:t> </a:t>
            </a:r>
            <a:endParaRPr b="1" sz="3400"/>
          </a:p>
        </p:txBody>
      </p:sp>
      <p:sp>
        <p:nvSpPr>
          <p:cNvPr id="376" name="Google Shape;376;p43"/>
          <p:cNvSpPr txBox="1"/>
          <p:nvPr/>
        </p:nvSpPr>
        <p:spPr>
          <a:xfrm>
            <a:off x="520700" y="1727200"/>
            <a:ext cx="17475300" cy="82803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Retail stores : slack condition. Reason: lower profit margins. Crafty Brews should prioritize deliveries to bars followed by </a:t>
            </a:r>
            <a:r>
              <a:rPr lang="en-US" sz="2800">
                <a:solidFill>
                  <a:schemeClr val="lt1"/>
                </a:solidFill>
                <a:latin typeface="Calibri"/>
                <a:ea typeface="Calibri"/>
                <a:cs typeface="Calibri"/>
                <a:sym typeface="Calibri"/>
              </a:rPr>
              <a:t>Restaurant</a:t>
            </a:r>
            <a:r>
              <a:rPr lang="en-US" sz="2800">
                <a:solidFill>
                  <a:schemeClr val="lt1"/>
                </a:solidFill>
                <a:latin typeface="Calibri"/>
                <a:ea typeface="Calibri"/>
                <a:cs typeface="Calibri"/>
                <a:sym typeface="Calibri"/>
              </a:rPr>
              <a:t> as it is profitable and met boundary condition.</a:t>
            </a:r>
            <a:endParaRPr sz="28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Saison, wheat beer and IPA are the most profitable beer types. Crafty Brews should prioritize producing and distributing these beer types. </a:t>
            </a:r>
            <a:endParaRPr sz="28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Stout also has high profitability, but solver solution shows stout has a slack. So, the company should try to produce less of these</a:t>
            </a:r>
            <a:endParaRPr sz="28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Large trucks are the most efficient transportation method. Small trucks are less efficient. So, they should be used only to meet the requirement constraint, and also whenever the shipment size is small.</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nvSpPr>
        <p:spPr>
          <a:xfrm>
            <a:off x="787867" y="736356"/>
            <a:ext cx="18627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1400">
              <a:solidFill>
                <a:srgbClr val="171616"/>
              </a:solidFill>
              <a:latin typeface="Open Sans"/>
              <a:ea typeface="Open Sans"/>
              <a:cs typeface="Open Sans"/>
              <a:sym typeface="Open Sans"/>
            </a:endParaRPr>
          </a:p>
        </p:txBody>
      </p:sp>
      <p:sp>
        <p:nvSpPr>
          <p:cNvPr id="161" name="Google Shape;161;p29"/>
          <p:cNvSpPr txBox="1"/>
          <p:nvPr/>
        </p:nvSpPr>
        <p:spPr>
          <a:xfrm>
            <a:off x="4397398" y="7530047"/>
            <a:ext cx="3188700" cy="3387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200">
                <a:solidFill>
                  <a:schemeClr val="lt1"/>
                </a:solidFill>
              </a:rPr>
              <a:t>Ganesh Apparaju</a:t>
            </a:r>
            <a:endParaRPr b="1" sz="2200">
              <a:solidFill>
                <a:schemeClr val="lt1"/>
              </a:solidFill>
            </a:endParaRPr>
          </a:p>
        </p:txBody>
      </p:sp>
      <p:sp>
        <p:nvSpPr>
          <p:cNvPr id="162" name="Google Shape;162;p29"/>
          <p:cNvSpPr txBox="1"/>
          <p:nvPr/>
        </p:nvSpPr>
        <p:spPr>
          <a:xfrm>
            <a:off x="983040" y="7510997"/>
            <a:ext cx="3188700" cy="3387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200">
                <a:solidFill>
                  <a:schemeClr val="lt1"/>
                </a:solidFill>
                <a:latin typeface="Open Sans"/>
                <a:ea typeface="Open Sans"/>
                <a:cs typeface="Open Sans"/>
                <a:sym typeface="Open Sans"/>
              </a:rPr>
              <a:t>Xuanyu Wang</a:t>
            </a:r>
            <a:endParaRPr sz="2200">
              <a:solidFill>
                <a:schemeClr val="lt1"/>
              </a:solidFill>
            </a:endParaRPr>
          </a:p>
        </p:txBody>
      </p:sp>
      <p:sp>
        <p:nvSpPr>
          <p:cNvPr id="163" name="Google Shape;163;p29"/>
          <p:cNvSpPr txBox="1"/>
          <p:nvPr/>
        </p:nvSpPr>
        <p:spPr>
          <a:xfrm>
            <a:off x="3249600" y="1511775"/>
            <a:ext cx="11788800" cy="846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500">
                <a:solidFill>
                  <a:schemeClr val="lt1"/>
                </a:solidFill>
                <a:latin typeface="Helvetica Neue"/>
                <a:ea typeface="Helvetica Neue"/>
                <a:cs typeface="Helvetica Neue"/>
                <a:sym typeface="Helvetica Neue"/>
              </a:rPr>
              <a:t>MEET OUR TEAM</a:t>
            </a:r>
            <a:endParaRPr sz="5500">
              <a:solidFill>
                <a:schemeClr val="lt1"/>
              </a:solidFill>
              <a:latin typeface="Helvetica Neue"/>
              <a:ea typeface="Helvetica Neue"/>
              <a:cs typeface="Helvetica Neue"/>
              <a:sym typeface="Helvetica Neue"/>
            </a:endParaRPr>
          </a:p>
        </p:txBody>
      </p:sp>
      <p:pic>
        <p:nvPicPr>
          <p:cNvPr id="164" name="Google Shape;164;p29"/>
          <p:cNvPicPr preferRelativeResize="0"/>
          <p:nvPr/>
        </p:nvPicPr>
        <p:blipFill>
          <a:blip r:embed="rId3">
            <a:alphaModFix/>
          </a:blip>
          <a:stretch>
            <a:fillRect/>
          </a:stretch>
        </p:blipFill>
        <p:spPr>
          <a:xfrm>
            <a:off x="1246600" y="3429000"/>
            <a:ext cx="2661607" cy="3994924"/>
          </a:xfrm>
          <a:prstGeom prst="rect">
            <a:avLst/>
          </a:prstGeom>
          <a:noFill/>
          <a:ln>
            <a:noFill/>
          </a:ln>
        </p:spPr>
      </p:pic>
      <p:pic>
        <p:nvPicPr>
          <p:cNvPr id="165" name="Google Shape;165;p29"/>
          <p:cNvPicPr preferRelativeResize="0"/>
          <p:nvPr/>
        </p:nvPicPr>
        <p:blipFill>
          <a:blip r:embed="rId4">
            <a:alphaModFix/>
          </a:blip>
          <a:stretch>
            <a:fillRect/>
          </a:stretch>
        </p:blipFill>
        <p:spPr>
          <a:xfrm>
            <a:off x="4537363" y="3429000"/>
            <a:ext cx="2661599" cy="3994896"/>
          </a:xfrm>
          <a:prstGeom prst="rect">
            <a:avLst/>
          </a:prstGeom>
          <a:noFill/>
          <a:ln>
            <a:noFill/>
          </a:ln>
        </p:spPr>
      </p:pic>
      <p:pic>
        <p:nvPicPr>
          <p:cNvPr id="166" name="Google Shape;166;p29"/>
          <p:cNvPicPr preferRelativeResize="0"/>
          <p:nvPr/>
        </p:nvPicPr>
        <p:blipFill>
          <a:blip r:embed="rId5">
            <a:alphaModFix/>
          </a:blip>
          <a:stretch>
            <a:fillRect/>
          </a:stretch>
        </p:blipFill>
        <p:spPr>
          <a:xfrm>
            <a:off x="7811750" y="3428988"/>
            <a:ext cx="2661599" cy="3994876"/>
          </a:xfrm>
          <a:prstGeom prst="rect">
            <a:avLst/>
          </a:prstGeom>
          <a:noFill/>
          <a:ln>
            <a:noFill/>
          </a:ln>
        </p:spPr>
      </p:pic>
      <p:sp>
        <p:nvSpPr>
          <p:cNvPr id="167" name="Google Shape;167;p29"/>
          <p:cNvSpPr txBox="1"/>
          <p:nvPr/>
        </p:nvSpPr>
        <p:spPr>
          <a:xfrm>
            <a:off x="7543609" y="7549072"/>
            <a:ext cx="3188700" cy="3387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200">
                <a:solidFill>
                  <a:schemeClr val="lt1"/>
                </a:solidFill>
                <a:latin typeface="Open Sans"/>
                <a:ea typeface="Open Sans"/>
                <a:cs typeface="Open Sans"/>
                <a:sym typeface="Open Sans"/>
              </a:rPr>
              <a:t>Minghao Liu</a:t>
            </a:r>
            <a:endParaRPr sz="2200">
              <a:solidFill>
                <a:schemeClr val="lt1"/>
              </a:solidFill>
            </a:endParaRPr>
          </a:p>
        </p:txBody>
      </p:sp>
      <p:sp>
        <p:nvSpPr>
          <p:cNvPr id="168" name="Google Shape;168;p29"/>
          <p:cNvSpPr txBox="1"/>
          <p:nvPr/>
        </p:nvSpPr>
        <p:spPr>
          <a:xfrm>
            <a:off x="13524588" y="7569375"/>
            <a:ext cx="4347900" cy="3387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200">
                <a:solidFill>
                  <a:schemeClr val="lt1"/>
                </a:solidFill>
                <a:latin typeface="Open Sans"/>
                <a:ea typeface="Open Sans"/>
                <a:cs typeface="Open Sans"/>
                <a:sym typeface="Open Sans"/>
              </a:rPr>
              <a:t> Sai Karun Reddy Gaddam</a:t>
            </a:r>
            <a:endParaRPr sz="2200">
              <a:solidFill>
                <a:schemeClr val="lt1"/>
              </a:solidFill>
            </a:endParaRPr>
          </a:p>
        </p:txBody>
      </p:sp>
      <p:pic>
        <p:nvPicPr>
          <p:cNvPr id="169" name="Google Shape;169;p29"/>
          <p:cNvPicPr preferRelativeResize="0"/>
          <p:nvPr/>
        </p:nvPicPr>
        <p:blipFill>
          <a:blip r:embed="rId6">
            <a:alphaModFix/>
          </a:blip>
          <a:stretch>
            <a:fillRect/>
          </a:stretch>
        </p:blipFill>
        <p:spPr>
          <a:xfrm>
            <a:off x="14367737" y="3428989"/>
            <a:ext cx="2661601" cy="3997374"/>
          </a:xfrm>
          <a:prstGeom prst="rect">
            <a:avLst/>
          </a:prstGeom>
          <a:noFill/>
          <a:ln>
            <a:noFill/>
          </a:ln>
        </p:spPr>
      </p:pic>
      <p:sp>
        <p:nvSpPr>
          <p:cNvPr id="170" name="Google Shape;170;p29"/>
          <p:cNvSpPr txBox="1"/>
          <p:nvPr/>
        </p:nvSpPr>
        <p:spPr>
          <a:xfrm>
            <a:off x="10826197" y="7510960"/>
            <a:ext cx="3188700" cy="3387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200">
                <a:solidFill>
                  <a:schemeClr val="lt1"/>
                </a:solidFill>
                <a:latin typeface="Open Sans"/>
                <a:ea typeface="Open Sans"/>
                <a:cs typeface="Open Sans"/>
                <a:sym typeface="Open Sans"/>
              </a:rPr>
              <a:t>Jason Chang</a:t>
            </a:r>
            <a:endParaRPr sz="2200">
              <a:solidFill>
                <a:schemeClr val="lt1"/>
              </a:solidFill>
            </a:endParaRPr>
          </a:p>
        </p:txBody>
      </p:sp>
      <p:pic>
        <p:nvPicPr>
          <p:cNvPr id="171" name="Google Shape;171;p29"/>
          <p:cNvPicPr preferRelativeResize="0"/>
          <p:nvPr/>
        </p:nvPicPr>
        <p:blipFill>
          <a:blip r:embed="rId7">
            <a:alphaModFix/>
          </a:blip>
          <a:stretch>
            <a:fillRect/>
          </a:stretch>
        </p:blipFill>
        <p:spPr>
          <a:xfrm>
            <a:off x="11089275" y="3428988"/>
            <a:ext cx="2662574" cy="399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nvSpPr>
        <p:spPr>
          <a:xfrm>
            <a:off x="8426725" y="1329125"/>
            <a:ext cx="10138800" cy="1014900"/>
          </a:xfrm>
          <a:prstGeom prst="rect">
            <a:avLst/>
          </a:prstGeom>
          <a:noFill/>
          <a:ln>
            <a:noFill/>
          </a:ln>
        </p:spPr>
        <p:txBody>
          <a:bodyPr anchorCtr="0" anchor="t" bIns="91425" lIns="91425" spcFirstLastPara="1" rIns="91425" wrap="square" tIns="91425">
            <a:noAutofit/>
          </a:bodyPr>
          <a:lstStyle/>
          <a:p>
            <a:pPr indent="0" lvl="0" marL="0" rtl="0" algn="ctr">
              <a:lnSpc>
                <a:spcPct val="98000"/>
              </a:lnSpc>
              <a:spcBef>
                <a:spcPts val="0"/>
              </a:spcBef>
              <a:spcAft>
                <a:spcPts val="0"/>
              </a:spcAft>
              <a:buClr>
                <a:schemeClr val="dk1"/>
              </a:buClr>
              <a:buFont typeface="Arial"/>
              <a:buNone/>
            </a:pPr>
            <a:r>
              <a:rPr b="1" lang="en-US" sz="4000">
                <a:solidFill>
                  <a:schemeClr val="lt1"/>
                </a:solidFill>
              </a:rPr>
              <a:t>Crafty Brews Brewing Company </a:t>
            </a:r>
            <a:r>
              <a:rPr b="1" lang="en-US" sz="4000">
                <a:solidFill>
                  <a:schemeClr val="lt1"/>
                </a:solidFill>
              </a:rPr>
              <a:t>Strategic Overview</a:t>
            </a:r>
            <a:endParaRPr sz="3200">
              <a:solidFill>
                <a:schemeClr val="lt1"/>
              </a:solidFill>
              <a:latin typeface="Calibri"/>
              <a:ea typeface="Calibri"/>
              <a:cs typeface="Calibri"/>
              <a:sym typeface="Calibri"/>
            </a:endParaRPr>
          </a:p>
        </p:txBody>
      </p:sp>
      <p:sp>
        <p:nvSpPr>
          <p:cNvPr id="177" name="Google Shape;177;p30"/>
          <p:cNvSpPr txBox="1"/>
          <p:nvPr/>
        </p:nvSpPr>
        <p:spPr>
          <a:xfrm>
            <a:off x="9356875" y="3790625"/>
            <a:ext cx="8437200" cy="5868300"/>
          </a:xfrm>
          <a:prstGeom prst="rect">
            <a:avLst/>
          </a:prstGeom>
          <a:noFill/>
          <a:ln>
            <a:noFill/>
          </a:ln>
        </p:spPr>
        <p:txBody>
          <a:bodyPr anchorCtr="0" anchor="t" bIns="91425" lIns="91425" spcFirstLastPara="1" rIns="91425" wrap="square" tIns="91425">
            <a:noAutofit/>
          </a:bodyPr>
          <a:lstStyle/>
          <a:p>
            <a:pPr indent="0" lvl="0" marL="0" rtl="0" algn="l">
              <a:lnSpc>
                <a:spcPct val="98000"/>
              </a:lnSpc>
              <a:spcBef>
                <a:spcPts val="0"/>
              </a:spcBef>
              <a:spcAft>
                <a:spcPts val="0"/>
              </a:spcAft>
              <a:buClr>
                <a:schemeClr val="dk1"/>
              </a:buClr>
              <a:buFont typeface="Arial"/>
              <a:buNone/>
            </a:pPr>
            <a:r>
              <a:rPr b="1" lang="en-US" sz="2400">
                <a:solidFill>
                  <a:schemeClr val="lt1"/>
                </a:solidFill>
              </a:rPr>
              <a:t>Who They Are?</a:t>
            </a:r>
            <a:endParaRPr b="1" sz="2400">
              <a:solidFill>
                <a:schemeClr val="lt1"/>
              </a:solidFill>
            </a:endParaRPr>
          </a:p>
          <a:p>
            <a:pPr indent="0" lvl="0" marL="0" rtl="0" algn="l">
              <a:lnSpc>
                <a:spcPct val="98000"/>
              </a:lnSpc>
              <a:spcBef>
                <a:spcPts val="0"/>
              </a:spcBef>
              <a:spcAft>
                <a:spcPts val="0"/>
              </a:spcAft>
              <a:buNone/>
            </a:pPr>
            <a:r>
              <a:rPr lang="en-US" sz="2400">
                <a:solidFill>
                  <a:schemeClr val="lt1"/>
                </a:solidFill>
              </a:rPr>
              <a:t>An innovative craft beer producer serving a diverse clientele across bars, restaurants, and retail stores </a:t>
            </a:r>
            <a:r>
              <a:rPr lang="en-US" sz="2400">
                <a:solidFill>
                  <a:schemeClr val="lt1"/>
                </a:solidFill>
              </a:rPr>
              <a:t>committed</a:t>
            </a:r>
            <a:r>
              <a:rPr lang="en-US" sz="2400">
                <a:solidFill>
                  <a:schemeClr val="lt1"/>
                </a:solidFill>
              </a:rPr>
              <a:t> to optimizing its production and distribution strategies.</a:t>
            </a:r>
            <a:endParaRPr sz="2400">
              <a:solidFill>
                <a:schemeClr val="lt1"/>
              </a:solidFill>
            </a:endParaRPr>
          </a:p>
          <a:p>
            <a:pPr indent="0" lvl="0" marL="0" rtl="0" algn="l">
              <a:lnSpc>
                <a:spcPct val="98000"/>
              </a:lnSpc>
              <a:spcBef>
                <a:spcPts val="0"/>
              </a:spcBef>
              <a:spcAft>
                <a:spcPts val="0"/>
              </a:spcAft>
              <a:buNone/>
            </a:pPr>
            <a:r>
              <a:t/>
            </a:r>
            <a:endParaRPr sz="2400">
              <a:solidFill>
                <a:schemeClr val="lt1"/>
              </a:solidFill>
            </a:endParaRPr>
          </a:p>
          <a:p>
            <a:pPr indent="0" lvl="0" marL="0" rtl="0" algn="l">
              <a:lnSpc>
                <a:spcPct val="98000"/>
              </a:lnSpc>
              <a:spcBef>
                <a:spcPts val="0"/>
              </a:spcBef>
              <a:spcAft>
                <a:spcPts val="0"/>
              </a:spcAft>
              <a:buNone/>
            </a:pPr>
            <a:r>
              <a:rPr b="1" lang="en-US" sz="2400">
                <a:solidFill>
                  <a:schemeClr val="lt1"/>
                </a:solidFill>
              </a:rPr>
              <a:t>What They Offer?</a:t>
            </a:r>
            <a:endParaRPr b="1" sz="2400">
              <a:solidFill>
                <a:schemeClr val="lt1"/>
              </a:solidFill>
            </a:endParaRPr>
          </a:p>
          <a:p>
            <a:pPr indent="0" lvl="0" marL="0" rtl="0" algn="l">
              <a:lnSpc>
                <a:spcPct val="98000"/>
              </a:lnSpc>
              <a:spcBef>
                <a:spcPts val="0"/>
              </a:spcBef>
              <a:spcAft>
                <a:spcPts val="0"/>
              </a:spcAft>
              <a:buNone/>
            </a:pPr>
            <a:r>
              <a:rPr lang="en-US" sz="2400">
                <a:solidFill>
                  <a:schemeClr val="lt1"/>
                </a:solidFill>
              </a:rPr>
              <a:t>A rich selection of craft beers including IPA, Stout, Lager, Pilsner, Wheat Beer, and Saison, each with strategic pricing and production planning.</a:t>
            </a:r>
            <a:endParaRPr sz="2400">
              <a:solidFill>
                <a:schemeClr val="lt1"/>
              </a:solidFill>
            </a:endParaRPr>
          </a:p>
          <a:p>
            <a:pPr indent="0" lvl="0" marL="0" rtl="0" algn="l">
              <a:lnSpc>
                <a:spcPct val="98000"/>
              </a:lnSpc>
              <a:spcBef>
                <a:spcPts val="0"/>
              </a:spcBef>
              <a:spcAft>
                <a:spcPts val="0"/>
              </a:spcAft>
              <a:buNone/>
            </a:pPr>
            <a:r>
              <a:t/>
            </a:r>
            <a:endParaRPr sz="2400">
              <a:solidFill>
                <a:schemeClr val="lt1"/>
              </a:solidFill>
            </a:endParaRPr>
          </a:p>
          <a:p>
            <a:pPr indent="0" lvl="0" marL="0" rtl="0" algn="l">
              <a:lnSpc>
                <a:spcPct val="98000"/>
              </a:lnSpc>
              <a:spcBef>
                <a:spcPts val="0"/>
              </a:spcBef>
              <a:spcAft>
                <a:spcPts val="0"/>
              </a:spcAft>
              <a:buClr>
                <a:schemeClr val="dk1"/>
              </a:buClr>
              <a:buSzPts val="1100"/>
              <a:buFont typeface="Arial"/>
              <a:buNone/>
            </a:pPr>
            <a:r>
              <a:rPr b="1" lang="en-US" sz="2400">
                <a:solidFill>
                  <a:schemeClr val="lt1"/>
                </a:solidFill>
              </a:rPr>
              <a:t>Why We Optimize?</a:t>
            </a:r>
            <a:endParaRPr sz="2400">
              <a:solidFill>
                <a:schemeClr val="lt1"/>
              </a:solidFill>
            </a:endParaRPr>
          </a:p>
          <a:p>
            <a:pPr indent="0" lvl="0" marL="0" rtl="0" algn="l">
              <a:lnSpc>
                <a:spcPct val="98000"/>
              </a:lnSpc>
              <a:spcBef>
                <a:spcPts val="0"/>
              </a:spcBef>
              <a:spcAft>
                <a:spcPts val="0"/>
              </a:spcAft>
              <a:buClr>
                <a:schemeClr val="dk1"/>
              </a:buClr>
              <a:buSzPts val="1100"/>
              <a:buFont typeface="Arial"/>
              <a:buNone/>
            </a:pPr>
            <a:r>
              <a:rPr lang="en-US" sz="2400">
                <a:solidFill>
                  <a:schemeClr val="lt1"/>
                </a:solidFill>
              </a:rPr>
              <a:t>To enhance profitability, accommodate client tastes, manage resources effectively, and deliver fresh products without the need for inventory storage.</a:t>
            </a:r>
            <a:endParaRPr sz="2400">
              <a:solidFill>
                <a:schemeClr val="lt1"/>
              </a:solidFill>
            </a:endParaRPr>
          </a:p>
          <a:p>
            <a:pPr indent="0" lvl="0" marL="0" rtl="0" algn="l">
              <a:lnSpc>
                <a:spcPct val="98000"/>
              </a:lnSpc>
              <a:spcBef>
                <a:spcPts val="0"/>
              </a:spcBef>
              <a:spcAft>
                <a:spcPts val="0"/>
              </a:spcAft>
              <a:buNone/>
            </a:pPr>
            <a:r>
              <a:t/>
            </a:r>
            <a:endParaRPr sz="2400">
              <a:solidFill>
                <a:schemeClr val="lt1"/>
              </a:solidFill>
            </a:endParaRPr>
          </a:p>
          <a:p>
            <a:pPr indent="0" lvl="0" marL="0" rtl="0" algn="l">
              <a:lnSpc>
                <a:spcPct val="98000"/>
              </a:lnSpc>
              <a:spcBef>
                <a:spcPts val="0"/>
              </a:spcBef>
              <a:spcAft>
                <a:spcPts val="0"/>
              </a:spcAft>
              <a:buNone/>
            </a:pPr>
            <a:r>
              <a:t/>
            </a:r>
            <a:endParaRPr sz="2400">
              <a:solidFill>
                <a:schemeClr val="lt1"/>
              </a:solidFill>
            </a:endParaRPr>
          </a:p>
          <a:p>
            <a:pPr indent="0" lvl="0" marL="0" rtl="0" algn="l">
              <a:lnSpc>
                <a:spcPct val="98000"/>
              </a:lnSpc>
              <a:spcBef>
                <a:spcPts val="0"/>
              </a:spcBef>
              <a:spcAft>
                <a:spcPts val="0"/>
              </a:spcAft>
              <a:buClr>
                <a:schemeClr val="dk1"/>
              </a:buClr>
              <a:buFont typeface="Arial"/>
              <a:buNone/>
            </a:pPr>
            <a:r>
              <a:t/>
            </a:r>
            <a:endParaRPr sz="2400">
              <a:solidFill>
                <a:schemeClr val="lt1"/>
              </a:solidFill>
            </a:endParaRPr>
          </a:p>
          <a:p>
            <a:pPr indent="0" lvl="0" marL="0" rtl="0" algn="l">
              <a:lnSpc>
                <a:spcPct val="98000"/>
              </a:lnSpc>
              <a:spcBef>
                <a:spcPts val="0"/>
              </a:spcBef>
              <a:spcAft>
                <a:spcPts val="0"/>
              </a:spcAft>
              <a:buClr>
                <a:schemeClr val="dk1"/>
              </a:buClr>
              <a:buFont typeface="Arial"/>
              <a:buNone/>
            </a:pPr>
            <a:r>
              <a:t/>
            </a:r>
            <a:endParaRPr sz="2400">
              <a:solidFill>
                <a:schemeClr val="lt1"/>
              </a:solidFill>
            </a:endParaRPr>
          </a:p>
          <a:p>
            <a:pPr indent="0" lvl="0" marL="0" rtl="0" algn="l">
              <a:lnSpc>
                <a:spcPct val="98000"/>
              </a:lnSpc>
              <a:spcBef>
                <a:spcPts val="0"/>
              </a:spcBef>
              <a:spcAft>
                <a:spcPts val="0"/>
              </a:spcAft>
              <a:buClr>
                <a:schemeClr val="dk1"/>
              </a:buClr>
              <a:buFont typeface="Arial"/>
              <a:buNone/>
            </a:pPr>
            <a:r>
              <a:t/>
            </a:r>
            <a:endParaRPr sz="2400">
              <a:solidFill>
                <a:schemeClr val="lt1"/>
              </a:solidFill>
            </a:endParaRPr>
          </a:p>
          <a:p>
            <a:pPr indent="0" lvl="0" marL="0" rtl="0" algn="l">
              <a:lnSpc>
                <a:spcPct val="98000"/>
              </a:lnSpc>
              <a:spcBef>
                <a:spcPts val="0"/>
              </a:spcBef>
              <a:spcAft>
                <a:spcPts val="0"/>
              </a:spcAft>
              <a:buClr>
                <a:schemeClr val="dk1"/>
              </a:buClr>
              <a:buFont typeface="Arial"/>
              <a:buNone/>
            </a:pPr>
            <a:r>
              <a:t/>
            </a:r>
            <a:endParaRPr sz="2400">
              <a:solidFill>
                <a:schemeClr val="lt1"/>
              </a:solidFill>
            </a:endParaRPr>
          </a:p>
        </p:txBody>
      </p:sp>
      <p:pic>
        <p:nvPicPr>
          <p:cNvPr id="178" name="Google Shape;178;p30"/>
          <p:cNvPicPr preferRelativeResize="0"/>
          <p:nvPr/>
        </p:nvPicPr>
        <p:blipFill rotWithShape="1">
          <a:blip r:embed="rId3">
            <a:alphaModFix/>
          </a:blip>
          <a:srcRect b="0" l="3035" r="0" t="0"/>
          <a:stretch/>
        </p:blipFill>
        <p:spPr>
          <a:xfrm>
            <a:off x="0" y="0"/>
            <a:ext cx="8779574" cy="10287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nvSpPr>
        <p:spPr>
          <a:xfrm>
            <a:off x="1023400" y="547688"/>
            <a:ext cx="15773400" cy="1988700"/>
          </a:xfrm>
          <a:prstGeom prst="rect">
            <a:avLst/>
          </a:prstGeom>
          <a:noFill/>
          <a:ln>
            <a:noFill/>
          </a:ln>
        </p:spPr>
        <p:txBody>
          <a:bodyPr anchorCtr="0" anchor="ctr" bIns="68550" lIns="137150" spcFirstLastPara="1" rIns="137150" wrap="square" tIns="68550">
            <a:normAutofit/>
          </a:bodyPr>
          <a:lstStyle/>
          <a:p>
            <a:pPr indent="0" lvl="0" marL="0" rtl="0" algn="l">
              <a:lnSpc>
                <a:spcPct val="90000"/>
              </a:lnSpc>
              <a:spcBef>
                <a:spcPts val="0"/>
              </a:spcBef>
              <a:spcAft>
                <a:spcPts val="0"/>
              </a:spcAft>
              <a:buNone/>
            </a:pPr>
            <a:r>
              <a:rPr b="1" lang="en-US" sz="5000">
                <a:solidFill>
                  <a:srgbClr val="FFFFFF"/>
                </a:solidFill>
                <a:latin typeface="Helvetica Neue"/>
                <a:ea typeface="Helvetica Neue"/>
                <a:cs typeface="Helvetica Neue"/>
                <a:sym typeface="Helvetica Neue"/>
              </a:rPr>
              <a:t>Pricing, Production, and Logistics</a:t>
            </a:r>
            <a:endParaRPr b="1" sz="5000">
              <a:solidFill>
                <a:srgbClr val="FFFFFF"/>
              </a:solidFill>
              <a:latin typeface="Helvetica Neue"/>
              <a:ea typeface="Helvetica Neue"/>
              <a:cs typeface="Helvetica Neue"/>
              <a:sym typeface="Helvetica Neue"/>
            </a:endParaRPr>
          </a:p>
        </p:txBody>
      </p:sp>
      <p:grpSp>
        <p:nvGrpSpPr>
          <p:cNvPr id="184" name="Google Shape;184;p31"/>
          <p:cNvGrpSpPr/>
          <p:nvPr/>
        </p:nvGrpSpPr>
        <p:grpSpPr>
          <a:xfrm>
            <a:off x="5083869" y="3653337"/>
            <a:ext cx="4060131" cy="5941417"/>
            <a:chOff x="2744109" y="1597469"/>
            <a:chExt cx="1827900" cy="2399700"/>
          </a:xfrm>
        </p:grpSpPr>
        <p:sp>
          <p:nvSpPr>
            <p:cNvPr id="185" name="Google Shape;185;p31"/>
            <p:cNvSpPr/>
            <p:nvPr/>
          </p:nvSpPr>
          <p:spPr>
            <a:xfrm rot="5400000">
              <a:off x="2458209" y="1883369"/>
              <a:ext cx="2399700" cy="1827900"/>
            </a:xfrm>
            <a:prstGeom prst="rightArrowCallout">
              <a:avLst>
                <a:gd fmla="val 9283" name="adj1"/>
                <a:gd fmla="val 13570" name="adj2"/>
                <a:gd fmla="val 16082" name="adj3"/>
                <a:gd fmla="val 81236" name="adj4"/>
              </a:avLst>
            </a:prstGeom>
            <a:solidFill>
              <a:srgbClr val="2F2F2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1600"/>
            </a:p>
          </p:txBody>
        </p:sp>
        <p:sp>
          <p:nvSpPr>
            <p:cNvPr id="186" name="Google Shape;186;p31"/>
            <p:cNvSpPr/>
            <p:nvPr/>
          </p:nvSpPr>
          <p:spPr>
            <a:xfrm flipH="1" rot="10800000">
              <a:off x="2834043" y="1687411"/>
              <a:ext cx="1649400" cy="1769700"/>
            </a:xfrm>
            <a:prstGeom prst="snip1Rect">
              <a:avLst>
                <a:gd fmla="val 0" name="adj"/>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1600"/>
            </a:p>
          </p:txBody>
        </p:sp>
        <p:sp>
          <p:nvSpPr>
            <p:cNvPr id="187" name="Google Shape;187;p31"/>
            <p:cNvSpPr txBox="1"/>
            <p:nvPr/>
          </p:nvSpPr>
          <p:spPr>
            <a:xfrm>
              <a:off x="2834040" y="1795523"/>
              <a:ext cx="1632000" cy="1476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b="1" lang="en-US" sz="2400">
                  <a:solidFill>
                    <a:srgbClr val="FFFFFF"/>
                  </a:solidFill>
                  <a:latin typeface="Roboto"/>
                  <a:ea typeface="Roboto"/>
                  <a:cs typeface="Roboto"/>
                  <a:sym typeface="Roboto"/>
                </a:rPr>
                <a:t>Production &amp; Costs</a:t>
              </a:r>
              <a:endParaRPr b="1" sz="24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Costs associated with brewing each beer type, such as $1.55 per unit for IPA and $1.75 for Stout.</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Maximum brewing capacities to ensure a balanced production aligned with market demand.</a:t>
              </a:r>
              <a:endParaRPr sz="1800">
                <a:solidFill>
                  <a:srgbClr val="FFFFFF"/>
                </a:solidFill>
                <a:latin typeface="Roboto"/>
                <a:ea typeface="Roboto"/>
                <a:cs typeface="Roboto"/>
                <a:sym typeface="Roboto"/>
              </a:endParaRPr>
            </a:p>
            <a:p>
              <a:pPr indent="0" lvl="0" marL="0" rtl="0" algn="ctr">
                <a:lnSpc>
                  <a:spcPct val="115000"/>
                </a:lnSpc>
                <a:spcBef>
                  <a:spcPts val="3200"/>
                </a:spcBef>
                <a:spcAft>
                  <a:spcPts val="3200"/>
                </a:spcAft>
                <a:buNone/>
              </a:pPr>
              <a:r>
                <a:t/>
              </a:r>
              <a:endParaRPr sz="1800">
                <a:solidFill>
                  <a:srgbClr val="FFFFFF"/>
                </a:solidFill>
                <a:latin typeface="Roboto"/>
                <a:ea typeface="Roboto"/>
                <a:cs typeface="Roboto"/>
                <a:sym typeface="Roboto"/>
              </a:endParaRPr>
            </a:p>
          </p:txBody>
        </p:sp>
      </p:grpSp>
      <p:grpSp>
        <p:nvGrpSpPr>
          <p:cNvPr id="188" name="Google Shape;188;p31"/>
          <p:cNvGrpSpPr/>
          <p:nvPr/>
        </p:nvGrpSpPr>
        <p:grpSpPr>
          <a:xfrm>
            <a:off x="9144001" y="2536394"/>
            <a:ext cx="4060131" cy="5941417"/>
            <a:chOff x="4572009" y="1146343"/>
            <a:chExt cx="1827900" cy="2399700"/>
          </a:xfrm>
        </p:grpSpPr>
        <p:sp>
          <p:nvSpPr>
            <p:cNvPr id="189" name="Google Shape;189;p31"/>
            <p:cNvSpPr/>
            <p:nvPr/>
          </p:nvSpPr>
          <p:spPr>
            <a:xfrm rot="-5400000">
              <a:off x="4286109" y="1432243"/>
              <a:ext cx="2399700" cy="1827900"/>
            </a:xfrm>
            <a:prstGeom prst="rightArrowCallout">
              <a:avLst>
                <a:gd fmla="val 9283" name="adj1"/>
                <a:gd fmla="val 13570" name="adj2"/>
                <a:gd fmla="val 16082" name="adj3"/>
                <a:gd fmla="val 81236" name="adj4"/>
              </a:avLst>
            </a:prstGeom>
            <a:solidFill>
              <a:srgbClr val="AAAAA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1600"/>
            </a:p>
          </p:txBody>
        </p:sp>
        <p:sp>
          <p:nvSpPr>
            <p:cNvPr id="190" name="Google Shape;190;p31"/>
            <p:cNvSpPr/>
            <p:nvPr/>
          </p:nvSpPr>
          <p:spPr>
            <a:xfrm flipH="1">
              <a:off x="4660575" y="1686400"/>
              <a:ext cx="1649400" cy="1769700"/>
            </a:xfrm>
            <a:prstGeom prst="snip1Rect">
              <a:avLst>
                <a:gd fmla="val 0" name="adj"/>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1600"/>
            </a:p>
          </p:txBody>
        </p:sp>
        <p:sp>
          <p:nvSpPr>
            <p:cNvPr id="191" name="Google Shape;191;p31"/>
            <p:cNvSpPr txBox="1"/>
            <p:nvPr/>
          </p:nvSpPr>
          <p:spPr>
            <a:xfrm>
              <a:off x="4660575" y="1795523"/>
              <a:ext cx="1597200" cy="1476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b="1" lang="en-US" sz="2400">
                  <a:solidFill>
                    <a:srgbClr val="FFFFFF"/>
                  </a:solidFill>
                  <a:latin typeface="Roboto"/>
                  <a:ea typeface="Roboto"/>
                  <a:cs typeface="Roboto"/>
                  <a:sym typeface="Roboto"/>
                </a:rPr>
                <a:t>Budget &amp; Transportation</a:t>
              </a:r>
              <a:endParaRPr b="1" sz="24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Operating under a weekly budget of $105,000 for brewing and transportation.</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Fleet of trucks with varying costs and capacities for efficient distribution.</a:t>
              </a:r>
              <a:endParaRPr sz="1800">
                <a:solidFill>
                  <a:srgbClr val="FFFFFF"/>
                </a:solidFill>
              </a:endParaRPr>
            </a:p>
          </p:txBody>
        </p:sp>
      </p:grpSp>
      <p:grpSp>
        <p:nvGrpSpPr>
          <p:cNvPr id="192" name="Google Shape;192;p31"/>
          <p:cNvGrpSpPr/>
          <p:nvPr/>
        </p:nvGrpSpPr>
        <p:grpSpPr>
          <a:xfrm>
            <a:off x="13204465" y="3653337"/>
            <a:ext cx="4060131" cy="5941417"/>
            <a:chOff x="6400059" y="1597469"/>
            <a:chExt cx="1827900" cy="2399700"/>
          </a:xfrm>
        </p:grpSpPr>
        <p:sp>
          <p:nvSpPr>
            <p:cNvPr id="193" name="Google Shape;193;p31"/>
            <p:cNvSpPr/>
            <p:nvPr/>
          </p:nvSpPr>
          <p:spPr>
            <a:xfrm rot="5400000">
              <a:off x="6114159" y="1883369"/>
              <a:ext cx="2399700" cy="1827900"/>
            </a:xfrm>
            <a:prstGeom prst="rightArrowCallout">
              <a:avLst>
                <a:gd fmla="val 9283" name="adj1"/>
                <a:gd fmla="val 13570" name="adj2"/>
                <a:gd fmla="val 16082" name="adj3"/>
                <a:gd fmla="val 81236" name="adj4"/>
              </a:avLst>
            </a:prstGeom>
            <a:solidFill>
              <a:srgbClr val="2F2F2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1600"/>
            </a:p>
          </p:txBody>
        </p:sp>
        <p:sp>
          <p:nvSpPr>
            <p:cNvPr id="194" name="Google Shape;194;p31"/>
            <p:cNvSpPr/>
            <p:nvPr/>
          </p:nvSpPr>
          <p:spPr>
            <a:xfrm flipH="1" rot="10800000">
              <a:off x="6489993" y="1687411"/>
              <a:ext cx="1649400" cy="1769700"/>
            </a:xfrm>
            <a:prstGeom prst="snip1Rect">
              <a:avLst>
                <a:gd fmla="val 0" name="adj"/>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1600"/>
            </a:p>
          </p:txBody>
        </p:sp>
        <p:sp>
          <p:nvSpPr>
            <p:cNvPr id="195" name="Google Shape;195;p31"/>
            <p:cNvSpPr txBox="1"/>
            <p:nvPr/>
          </p:nvSpPr>
          <p:spPr>
            <a:xfrm>
              <a:off x="6489992" y="1733970"/>
              <a:ext cx="1649400" cy="1476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b="1" lang="en-US" sz="2400">
                  <a:solidFill>
                    <a:srgbClr val="FFFFFF"/>
                  </a:solidFill>
                  <a:latin typeface="Roboto"/>
                  <a:ea typeface="Roboto"/>
                  <a:cs typeface="Roboto"/>
                  <a:sym typeface="Roboto"/>
                </a:rPr>
                <a:t>Delivery &amp; Receiving Capacity</a:t>
              </a:r>
              <a:endParaRPr b="1" sz="24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Client-specific delivery requirements and maximum capacities, such as 20,000 for bars, 17,000 for restaurants, 28,000 for retail stores weekly.</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Emphasis on no inventory holding, ensuring fresh delivery.</a:t>
              </a:r>
              <a:endParaRPr sz="1800">
                <a:solidFill>
                  <a:srgbClr val="FFFFFF"/>
                </a:solidFill>
                <a:latin typeface="Roboto"/>
                <a:ea typeface="Roboto"/>
                <a:cs typeface="Roboto"/>
                <a:sym typeface="Roboto"/>
              </a:endParaRPr>
            </a:p>
            <a:p>
              <a:pPr indent="0" lvl="0" marL="0" rtl="0" algn="ctr">
                <a:lnSpc>
                  <a:spcPct val="115000"/>
                </a:lnSpc>
                <a:spcBef>
                  <a:spcPts val="3200"/>
                </a:spcBef>
                <a:spcAft>
                  <a:spcPts val="3200"/>
                </a:spcAft>
                <a:buNone/>
              </a:pPr>
              <a:r>
                <a:t/>
              </a:r>
              <a:endParaRPr sz="1800">
                <a:solidFill>
                  <a:srgbClr val="FFFFFF"/>
                </a:solidFill>
                <a:latin typeface="Roboto"/>
                <a:ea typeface="Roboto"/>
                <a:cs typeface="Roboto"/>
                <a:sym typeface="Roboto"/>
              </a:endParaRPr>
            </a:p>
          </p:txBody>
        </p:sp>
      </p:grpSp>
      <p:grpSp>
        <p:nvGrpSpPr>
          <p:cNvPr id="196" name="Google Shape;196;p31"/>
          <p:cNvGrpSpPr/>
          <p:nvPr/>
        </p:nvGrpSpPr>
        <p:grpSpPr>
          <a:xfrm>
            <a:off x="1023405" y="2536394"/>
            <a:ext cx="4060131" cy="5941417"/>
            <a:chOff x="916059" y="1146343"/>
            <a:chExt cx="1827900" cy="2399700"/>
          </a:xfrm>
        </p:grpSpPr>
        <p:sp>
          <p:nvSpPr>
            <p:cNvPr id="197" name="Google Shape;197;p31"/>
            <p:cNvSpPr/>
            <p:nvPr/>
          </p:nvSpPr>
          <p:spPr>
            <a:xfrm rot="-5400000">
              <a:off x="630159" y="1432243"/>
              <a:ext cx="2399700" cy="1827900"/>
            </a:xfrm>
            <a:prstGeom prst="rightArrowCallout">
              <a:avLst>
                <a:gd fmla="val 9283" name="adj1"/>
                <a:gd fmla="val 13570" name="adj2"/>
                <a:gd fmla="val 16082" name="adj3"/>
                <a:gd fmla="val 81236" name="adj4"/>
              </a:avLst>
            </a:prstGeom>
            <a:solidFill>
              <a:srgbClr val="AAAAA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1600"/>
            </a:p>
          </p:txBody>
        </p:sp>
        <p:sp>
          <p:nvSpPr>
            <p:cNvPr id="198" name="Google Shape;198;p31"/>
            <p:cNvSpPr/>
            <p:nvPr/>
          </p:nvSpPr>
          <p:spPr>
            <a:xfrm flipH="1">
              <a:off x="1004625" y="1686400"/>
              <a:ext cx="1649400" cy="1769700"/>
            </a:xfrm>
            <a:prstGeom prst="snip1Rect">
              <a:avLst>
                <a:gd fmla="val 0" name="adj"/>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1600"/>
            </a:p>
          </p:txBody>
        </p:sp>
        <p:sp>
          <p:nvSpPr>
            <p:cNvPr id="199" name="Google Shape;199;p31"/>
            <p:cNvSpPr txBox="1"/>
            <p:nvPr/>
          </p:nvSpPr>
          <p:spPr>
            <a:xfrm>
              <a:off x="1021360" y="1795523"/>
              <a:ext cx="1600800" cy="1476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b="1" lang="en-US" sz="2400">
                  <a:solidFill>
                    <a:srgbClr val="FFFFFF"/>
                  </a:solidFill>
                  <a:latin typeface="Roboto"/>
                  <a:ea typeface="Roboto"/>
                  <a:cs typeface="Roboto"/>
                  <a:sym typeface="Roboto"/>
                </a:rPr>
                <a:t>Beer Selection &amp; Pricing</a:t>
              </a:r>
              <a:endParaRPr b="1" sz="24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Detailed pricing structure for each client type.</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Example: IPA priced at $4.10 for bars, $3.60 for restaurants, and $3.10 for retail stores.</a:t>
              </a:r>
              <a:endParaRPr sz="1800">
                <a:solidFill>
                  <a:srgbClr val="FFFFFF"/>
                </a:solidFill>
                <a:latin typeface="Roboto"/>
                <a:ea typeface="Roboto"/>
                <a:cs typeface="Roboto"/>
                <a:sym typeface="Roboto"/>
              </a:endParaRPr>
            </a:p>
            <a:p>
              <a:pPr indent="0" lvl="0" marL="0" rtl="0" algn="ctr">
                <a:lnSpc>
                  <a:spcPct val="115000"/>
                </a:lnSpc>
                <a:spcBef>
                  <a:spcPts val="3200"/>
                </a:spcBef>
                <a:spcAft>
                  <a:spcPts val="3200"/>
                </a:spcAft>
                <a:buNone/>
              </a:pPr>
              <a:r>
                <a:t/>
              </a:r>
              <a:endParaRPr sz="1800">
                <a:solidFill>
                  <a:srgbClr val="FFFFFF"/>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nvSpPr>
        <p:spPr>
          <a:xfrm>
            <a:off x="450211" y="619120"/>
            <a:ext cx="12211200" cy="513000"/>
          </a:xfrm>
          <a:prstGeom prst="rect">
            <a:avLst/>
          </a:prstGeom>
          <a:noFill/>
          <a:ln>
            <a:noFill/>
          </a:ln>
        </p:spPr>
        <p:txBody>
          <a:bodyPr anchorCtr="0" anchor="t" bIns="0" lIns="0" spcFirstLastPara="1" rIns="0" wrap="square" tIns="0">
            <a:spAutoFit/>
          </a:bodyPr>
          <a:lstStyle/>
          <a:p>
            <a:pPr indent="0" lvl="0" marL="0" marR="0" rtl="0" algn="l">
              <a:lnSpc>
                <a:spcPct val="98000"/>
              </a:lnSpc>
              <a:spcBef>
                <a:spcPts val="0"/>
              </a:spcBef>
              <a:spcAft>
                <a:spcPts val="0"/>
              </a:spcAft>
              <a:buNone/>
            </a:pPr>
            <a:r>
              <a:rPr b="1" lang="en-US" sz="3400">
                <a:solidFill>
                  <a:srgbClr val="FFFFFF"/>
                </a:solidFill>
              </a:rPr>
              <a:t>Key problem areas to be addressed</a:t>
            </a:r>
            <a:endParaRPr b="1" sz="3400"/>
          </a:p>
        </p:txBody>
      </p:sp>
      <p:grpSp>
        <p:nvGrpSpPr>
          <p:cNvPr id="205" name="Google Shape;205;p32"/>
          <p:cNvGrpSpPr/>
          <p:nvPr/>
        </p:nvGrpSpPr>
        <p:grpSpPr>
          <a:xfrm>
            <a:off x="373952" y="8263952"/>
            <a:ext cx="17512276" cy="1568145"/>
            <a:chOff x="1593000" y="2322568"/>
            <a:chExt cx="5957975" cy="643500"/>
          </a:xfrm>
        </p:grpSpPr>
        <p:sp>
          <p:nvSpPr>
            <p:cNvPr id="206" name="Google Shape;206;p32"/>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 name="Google Shape;207;p32"/>
            <p:cNvSpPr/>
            <p:nvPr/>
          </p:nvSpPr>
          <p:spPr>
            <a:xfrm flipH="1">
              <a:off x="2283025" y="2322575"/>
              <a:ext cx="1844400" cy="642600"/>
            </a:xfrm>
            <a:prstGeom prst="rect">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 name="Google Shape;208;p32"/>
            <p:cNvSpPr/>
            <p:nvPr/>
          </p:nvSpPr>
          <p:spPr>
            <a:xfrm rot="-5400000">
              <a:off x="3501574" y="1934671"/>
              <a:ext cx="643356" cy="1419149"/>
            </a:xfrm>
            <a:prstGeom prst="flowChartOffpageConnector">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9" name="Google Shape;209;p32"/>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Crafting an Effective Budget Strategy for Crafty Brews to Optimize Brewing and Delivery Operations</a:t>
              </a:r>
              <a:endParaRPr sz="2000">
                <a:solidFill>
                  <a:srgbClr val="FFFFFF"/>
                </a:solidFill>
                <a:latin typeface="Roboto"/>
                <a:ea typeface="Roboto"/>
                <a:cs typeface="Roboto"/>
                <a:sym typeface="Roboto"/>
              </a:endParaRPr>
            </a:p>
          </p:txBody>
        </p:sp>
        <p:sp>
          <p:nvSpPr>
            <p:cNvPr id="210" name="Google Shape;210;p32"/>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 name="Google Shape;211;p32"/>
            <p:cNvSpPr/>
            <p:nvPr/>
          </p:nvSpPr>
          <p:spPr>
            <a:xfrm>
              <a:off x="1593000" y="2322575"/>
              <a:ext cx="690000" cy="642600"/>
            </a:xfrm>
            <a:prstGeom prst="rect">
              <a:avLst/>
            </a:prstGeom>
            <a:solidFill>
              <a:srgbClr val="464646"/>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05</a:t>
              </a:r>
              <a:endParaRPr sz="5200">
                <a:solidFill>
                  <a:srgbClr val="FFFFFF"/>
                </a:solidFill>
                <a:latin typeface="Roboto Thin"/>
                <a:ea typeface="Roboto Thin"/>
                <a:cs typeface="Roboto Thin"/>
                <a:sym typeface="Roboto Thin"/>
              </a:endParaRPr>
            </a:p>
          </p:txBody>
        </p:sp>
        <p:sp>
          <p:nvSpPr>
            <p:cNvPr id="212" name="Google Shape;212;p32"/>
            <p:cNvSpPr/>
            <p:nvPr/>
          </p:nvSpPr>
          <p:spPr>
            <a:xfrm>
              <a:off x="4465624" y="2323750"/>
              <a:ext cx="2971200" cy="642300"/>
            </a:xfrm>
            <a:prstGeom prst="rect">
              <a:avLst/>
            </a:prstGeom>
            <a:noFill/>
            <a:ln>
              <a:noFill/>
            </a:ln>
          </p:spPr>
          <p:txBody>
            <a:bodyPr anchorCtr="0" anchor="ctr" bIns="182850" lIns="182850" spcFirstLastPara="1" rIns="182850" wrap="square" tIns="182850">
              <a:noAutofit/>
            </a:bodyPr>
            <a:lstStyle/>
            <a:p>
              <a:pPr indent="-330200" lvl="0" marL="457200" rtl="0" algn="l">
                <a:lnSpc>
                  <a:spcPct val="115000"/>
                </a:lnSpc>
                <a:spcBef>
                  <a:spcPts val="0"/>
                </a:spcBef>
                <a:spcAft>
                  <a:spcPts val="0"/>
                </a:spcAft>
                <a:buClr>
                  <a:srgbClr val="3D3D3D"/>
                </a:buClr>
                <a:buSzPts val="1600"/>
                <a:buFont typeface="Roboto"/>
                <a:buChar char="●"/>
              </a:pPr>
              <a:r>
                <a:rPr lang="en-US" sz="1600">
                  <a:solidFill>
                    <a:srgbClr val="3D3D3D"/>
                  </a:solidFill>
                  <a:latin typeface="Roboto"/>
                  <a:ea typeface="Roboto"/>
                  <a:cs typeface="Roboto"/>
                  <a:sym typeface="Roboto"/>
                </a:rPr>
                <a:t>    Increased Efficiency: Proper budget allocation enhances operational efficiency in     brewing and delivery processes.</a:t>
              </a:r>
              <a:endParaRPr sz="1600">
                <a:solidFill>
                  <a:srgbClr val="3D3D3D"/>
                </a:solidFill>
                <a:latin typeface="Roboto"/>
                <a:ea typeface="Roboto"/>
                <a:cs typeface="Roboto"/>
                <a:sym typeface="Roboto"/>
              </a:endParaRPr>
            </a:p>
            <a:p>
              <a:pPr indent="-330200" lvl="0" marL="457200" rtl="0" algn="l">
                <a:lnSpc>
                  <a:spcPct val="115000"/>
                </a:lnSpc>
                <a:spcBef>
                  <a:spcPts val="0"/>
                </a:spcBef>
                <a:spcAft>
                  <a:spcPts val="0"/>
                </a:spcAft>
                <a:buClr>
                  <a:srgbClr val="3D3D3D"/>
                </a:buClr>
                <a:buSzPts val="1600"/>
                <a:buFont typeface="Roboto"/>
                <a:buChar char="●"/>
              </a:pPr>
              <a:r>
                <a:rPr lang="en-US" sz="1600">
                  <a:solidFill>
                    <a:srgbClr val="3D3D3D"/>
                  </a:solidFill>
                  <a:latin typeface="Roboto"/>
                  <a:ea typeface="Roboto"/>
                  <a:cs typeface="Roboto"/>
                  <a:sym typeface="Roboto"/>
                </a:rPr>
                <a:t>    Cost Savings: Strategic financial management leads to reduced unnecessary expenses and maximizes profit margins.</a:t>
              </a:r>
              <a:endParaRPr sz="1600">
                <a:solidFill>
                  <a:srgbClr val="3D3D3D"/>
                </a:solidFill>
                <a:latin typeface="Roboto"/>
                <a:ea typeface="Roboto"/>
                <a:cs typeface="Roboto"/>
                <a:sym typeface="Roboto"/>
              </a:endParaRPr>
            </a:p>
          </p:txBody>
        </p:sp>
      </p:grpSp>
      <p:grpSp>
        <p:nvGrpSpPr>
          <p:cNvPr id="213" name="Google Shape;213;p32"/>
          <p:cNvGrpSpPr/>
          <p:nvPr/>
        </p:nvGrpSpPr>
        <p:grpSpPr>
          <a:xfrm>
            <a:off x="373952" y="6668136"/>
            <a:ext cx="17512276" cy="1568145"/>
            <a:chOff x="1593000" y="2322568"/>
            <a:chExt cx="5957975" cy="643500"/>
          </a:xfrm>
        </p:grpSpPr>
        <p:sp>
          <p:nvSpPr>
            <p:cNvPr id="214" name="Google Shape;214;p32"/>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 name="Google Shape;215;p32"/>
            <p:cNvSpPr/>
            <p:nvPr/>
          </p:nvSpPr>
          <p:spPr>
            <a:xfrm flipH="1">
              <a:off x="2283025" y="2322575"/>
              <a:ext cx="1844400" cy="642600"/>
            </a:xfrm>
            <a:prstGeom prst="rect">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 name="Google Shape;216;p32"/>
            <p:cNvSpPr/>
            <p:nvPr/>
          </p:nvSpPr>
          <p:spPr>
            <a:xfrm rot="-5400000">
              <a:off x="3501574" y="1934671"/>
              <a:ext cx="643356" cy="1419149"/>
            </a:xfrm>
            <a:prstGeom prst="flowChartOffpageConnector">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 name="Google Shape;217;p32"/>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Identifying the Ideal Beer Portfolio for Crafty Brews</a:t>
              </a:r>
              <a:endParaRPr sz="2000">
                <a:solidFill>
                  <a:srgbClr val="FFFFFF"/>
                </a:solidFill>
                <a:latin typeface="Roboto"/>
                <a:ea typeface="Roboto"/>
                <a:cs typeface="Roboto"/>
                <a:sym typeface="Roboto"/>
              </a:endParaRPr>
            </a:p>
          </p:txBody>
        </p:sp>
        <p:sp>
          <p:nvSpPr>
            <p:cNvPr id="218" name="Google Shape;218;p32"/>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 name="Google Shape;219;p32"/>
            <p:cNvSpPr/>
            <p:nvPr/>
          </p:nvSpPr>
          <p:spPr>
            <a:xfrm>
              <a:off x="1593000" y="2322575"/>
              <a:ext cx="690000" cy="642600"/>
            </a:xfrm>
            <a:prstGeom prst="rect">
              <a:avLst/>
            </a:prstGeom>
            <a:solidFill>
              <a:srgbClr val="464646"/>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04</a:t>
              </a:r>
              <a:endParaRPr sz="5200">
                <a:solidFill>
                  <a:srgbClr val="FFFFFF"/>
                </a:solidFill>
                <a:latin typeface="Roboto Thin"/>
                <a:ea typeface="Roboto Thin"/>
                <a:cs typeface="Roboto Thin"/>
                <a:sym typeface="Roboto Thin"/>
              </a:endParaRPr>
            </a:p>
          </p:txBody>
        </p:sp>
        <p:sp>
          <p:nvSpPr>
            <p:cNvPr id="220" name="Google Shape;220;p32"/>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558800" lvl="0" marL="914400" rtl="0" algn="l">
                <a:lnSpc>
                  <a:spcPct val="115000"/>
                </a:lnSpc>
                <a:spcBef>
                  <a:spcPts val="0"/>
                </a:spcBef>
                <a:spcAft>
                  <a:spcPts val="0"/>
                </a:spcAft>
                <a:buClr>
                  <a:srgbClr val="3D3D3D"/>
                </a:buClr>
                <a:buSzPts val="1600"/>
                <a:buFont typeface="Roboto"/>
                <a:buChar char="●"/>
              </a:pPr>
              <a:r>
                <a:rPr lang="en-US" sz="1600">
                  <a:solidFill>
                    <a:srgbClr val="3D3D3D"/>
                  </a:solidFill>
                  <a:latin typeface="Roboto"/>
                  <a:ea typeface="Roboto"/>
                  <a:cs typeface="Roboto"/>
                  <a:sym typeface="Roboto"/>
                </a:rPr>
                <a:t>Tailoring Production and Distribution to Bars, Restaurants, and Retail Stores for Preference Satisfaction and Profit Maximization</a:t>
              </a:r>
              <a:r>
                <a:rPr lang="en-US" sz="1600">
                  <a:solidFill>
                    <a:srgbClr val="3D3D3D"/>
                  </a:solidFill>
                  <a:latin typeface="Roboto"/>
                  <a:ea typeface="Roboto"/>
                  <a:cs typeface="Roboto"/>
                  <a:sym typeface="Roboto"/>
                </a:rPr>
                <a:t> </a:t>
              </a:r>
              <a:endParaRPr sz="1600">
                <a:solidFill>
                  <a:srgbClr val="3D3D3D"/>
                </a:solidFill>
                <a:latin typeface="Roboto"/>
                <a:ea typeface="Roboto"/>
                <a:cs typeface="Roboto"/>
                <a:sym typeface="Roboto"/>
              </a:endParaRPr>
            </a:p>
          </p:txBody>
        </p:sp>
      </p:grpSp>
      <p:grpSp>
        <p:nvGrpSpPr>
          <p:cNvPr id="221" name="Google Shape;221;p32"/>
          <p:cNvGrpSpPr/>
          <p:nvPr/>
        </p:nvGrpSpPr>
        <p:grpSpPr>
          <a:xfrm>
            <a:off x="373952" y="5072255"/>
            <a:ext cx="17512276" cy="1568145"/>
            <a:chOff x="1593000" y="2322568"/>
            <a:chExt cx="5957975" cy="643500"/>
          </a:xfrm>
        </p:grpSpPr>
        <p:sp>
          <p:nvSpPr>
            <p:cNvPr id="222" name="Google Shape;222;p32"/>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 name="Google Shape;223;p32"/>
            <p:cNvSpPr/>
            <p:nvPr/>
          </p:nvSpPr>
          <p:spPr>
            <a:xfrm flipH="1">
              <a:off x="2283025" y="2322575"/>
              <a:ext cx="1844400" cy="642600"/>
            </a:xfrm>
            <a:prstGeom prst="rect">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4" name="Google Shape;224;p32"/>
            <p:cNvSpPr/>
            <p:nvPr/>
          </p:nvSpPr>
          <p:spPr>
            <a:xfrm rot="-5400000">
              <a:off x="3501574" y="1934671"/>
              <a:ext cx="643356" cy="1419149"/>
            </a:xfrm>
            <a:prstGeom prst="flowChartOffpageConnector">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5" name="Google Shape;225;p32"/>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Strategies for Balancing Minimum Order Requirements and Profit Maximization at Crafty Brews: Meeting Client Needs Efficiently</a:t>
              </a:r>
              <a:endParaRPr sz="2000">
                <a:solidFill>
                  <a:srgbClr val="FFFFFF"/>
                </a:solidFill>
                <a:latin typeface="Roboto"/>
                <a:ea typeface="Roboto"/>
                <a:cs typeface="Roboto"/>
                <a:sym typeface="Roboto"/>
              </a:endParaRPr>
            </a:p>
          </p:txBody>
        </p:sp>
        <p:sp>
          <p:nvSpPr>
            <p:cNvPr id="226" name="Google Shape;226;p32"/>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7" name="Google Shape;227;p32"/>
            <p:cNvSpPr/>
            <p:nvPr/>
          </p:nvSpPr>
          <p:spPr>
            <a:xfrm>
              <a:off x="1593000" y="2322575"/>
              <a:ext cx="690000" cy="642600"/>
            </a:xfrm>
            <a:prstGeom prst="rect">
              <a:avLst/>
            </a:prstGeom>
            <a:solidFill>
              <a:srgbClr val="464646"/>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03</a:t>
              </a:r>
              <a:endParaRPr sz="5200">
                <a:solidFill>
                  <a:srgbClr val="FFFFFF"/>
                </a:solidFill>
                <a:latin typeface="Roboto Thin"/>
                <a:ea typeface="Roboto Thin"/>
                <a:cs typeface="Roboto Thin"/>
                <a:sym typeface="Roboto Thin"/>
              </a:endParaRPr>
            </a:p>
          </p:txBody>
        </p:sp>
        <p:sp>
          <p:nvSpPr>
            <p:cNvPr id="228" name="Google Shape;228;p32"/>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558800" lvl="0" marL="914400" rtl="0" algn="l">
                <a:lnSpc>
                  <a:spcPct val="115000"/>
                </a:lnSpc>
                <a:spcBef>
                  <a:spcPts val="0"/>
                </a:spcBef>
                <a:spcAft>
                  <a:spcPts val="0"/>
                </a:spcAft>
                <a:buClr>
                  <a:srgbClr val="3D3D3D"/>
                </a:buClr>
                <a:buSzPts val="1600"/>
                <a:buFont typeface="Roboto"/>
                <a:buChar char="●"/>
              </a:pPr>
              <a:r>
                <a:rPr lang="en-US" sz="1600">
                  <a:solidFill>
                    <a:srgbClr val="3D3D3D"/>
                  </a:solidFill>
                  <a:latin typeface="Roboto"/>
                  <a:ea typeface="Roboto"/>
                  <a:cs typeface="Roboto"/>
                  <a:sym typeface="Roboto"/>
                </a:rPr>
                <a:t>Enhanced Client Satisfaction and Loyalty</a:t>
              </a:r>
              <a:endParaRPr sz="1600">
                <a:solidFill>
                  <a:srgbClr val="3D3D3D"/>
                </a:solidFill>
                <a:latin typeface="Roboto"/>
                <a:ea typeface="Roboto"/>
                <a:cs typeface="Roboto"/>
                <a:sym typeface="Roboto"/>
              </a:endParaRPr>
            </a:p>
            <a:p>
              <a:pPr indent="-558800" lvl="0" marL="914400" rtl="0" algn="l">
                <a:lnSpc>
                  <a:spcPct val="115000"/>
                </a:lnSpc>
                <a:spcBef>
                  <a:spcPts val="0"/>
                </a:spcBef>
                <a:spcAft>
                  <a:spcPts val="0"/>
                </a:spcAft>
                <a:buClr>
                  <a:srgbClr val="3D3D3D"/>
                </a:buClr>
                <a:buSzPts val="1600"/>
                <a:buFont typeface="Roboto"/>
                <a:buChar char="●"/>
              </a:pPr>
              <a:r>
                <a:rPr lang="en-US" sz="1600">
                  <a:solidFill>
                    <a:srgbClr val="3D3D3D"/>
                  </a:solidFill>
                  <a:latin typeface="Roboto"/>
                  <a:ea typeface="Roboto"/>
                  <a:cs typeface="Roboto"/>
                  <a:sym typeface="Roboto"/>
                </a:rPr>
                <a:t>Optimal Resource Allocation for Increased Profits</a:t>
              </a:r>
              <a:endParaRPr sz="1200">
                <a:solidFill>
                  <a:schemeClr val="dk1"/>
                </a:solidFill>
                <a:highlight>
                  <a:srgbClr val="343541"/>
                </a:highlight>
                <a:latin typeface="Roboto"/>
                <a:ea typeface="Roboto"/>
                <a:cs typeface="Roboto"/>
                <a:sym typeface="Roboto"/>
              </a:endParaRPr>
            </a:p>
          </p:txBody>
        </p:sp>
      </p:grpSp>
      <p:grpSp>
        <p:nvGrpSpPr>
          <p:cNvPr id="229" name="Google Shape;229;p32"/>
          <p:cNvGrpSpPr/>
          <p:nvPr/>
        </p:nvGrpSpPr>
        <p:grpSpPr>
          <a:xfrm>
            <a:off x="373952" y="3476458"/>
            <a:ext cx="17512276" cy="1568145"/>
            <a:chOff x="1593000" y="2322568"/>
            <a:chExt cx="5957975" cy="643500"/>
          </a:xfrm>
        </p:grpSpPr>
        <p:sp>
          <p:nvSpPr>
            <p:cNvPr id="230" name="Google Shape;230;p32"/>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1" name="Google Shape;231;p32"/>
            <p:cNvSpPr/>
            <p:nvPr/>
          </p:nvSpPr>
          <p:spPr>
            <a:xfrm flipH="1">
              <a:off x="2283025" y="2322575"/>
              <a:ext cx="1844400" cy="642600"/>
            </a:xfrm>
            <a:prstGeom prst="rect">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2" name="Google Shape;232;p32"/>
            <p:cNvSpPr/>
            <p:nvPr/>
          </p:nvSpPr>
          <p:spPr>
            <a:xfrm rot="-5400000">
              <a:off x="3501574" y="1934671"/>
              <a:ext cx="643356" cy="1419149"/>
            </a:xfrm>
            <a:prstGeom prst="flowChartOffpageConnector">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 name="Google Shape;233;p32"/>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Identifying the Peak Profit Potential for Crafty Brews: Understanding the Weekly Earnings Ceiling within Current Constraints</a:t>
              </a:r>
              <a:endParaRPr sz="2000">
                <a:solidFill>
                  <a:srgbClr val="FFFFFF"/>
                </a:solidFill>
                <a:latin typeface="Roboto"/>
                <a:ea typeface="Roboto"/>
                <a:cs typeface="Roboto"/>
                <a:sym typeface="Roboto"/>
              </a:endParaRPr>
            </a:p>
          </p:txBody>
        </p:sp>
        <p:sp>
          <p:nvSpPr>
            <p:cNvPr id="234" name="Google Shape;234;p32"/>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 name="Google Shape;235;p32"/>
            <p:cNvSpPr/>
            <p:nvPr/>
          </p:nvSpPr>
          <p:spPr>
            <a:xfrm>
              <a:off x="1593000" y="2322575"/>
              <a:ext cx="690000" cy="642600"/>
            </a:xfrm>
            <a:prstGeom prst="rect">
              <a:avLst/>
            </a:prstGeom>
            <a:solidFill>
              <a:srgbClr val="464646"/>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02</a:t>
              </a:r>
              <a:endParaRPr sz="5200">
                <a:solidFill>
                  <a:srgbClr val="FFFFFF"/>
                </a:solidFill>
                <a:latin typeface="Roboto Thin"/>
                <a:ea typeface="Roboto Thin"/>
                <a:cs typeface="Roboto Thin"/>
                <a:sym typeface="Roboto Thin"/>
              </a:endParaRPr>
            </a:p>
          </p:txBody>
        </p:sp>
        <p:sp>
          <p:nvSpPr>
            <p:cNvPr id="236" name="Google Shape;236;p32"/>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558800" lvl="0" marL="914400" marR="0" rtl="0" algn="l">
                <a:lnSpc>
                  <a:spcPct val="115000"/>
                </a:lnSpc>
                <a:spcBef>
                  <a:spcPts val="0"/>
                </a:spcBef>
                <a:spcAft>
                  <a:spcPts val="0"/>
                </a:spcAft>
                <a:buClr>
                  <a:srgbClr val="3D3D3D"/>
                </a:buClr>
                <a:buSzPts val="1600"/>
                <a:buFont typeface="Roboto"/>
                <a:buChar char="●"/>
              </a:pPr>
              <a:r>
                <a:t/>
              </a:r>
              <a:endParaRPr sz="1600">
                <a:solidFill>
                  <a:srgbClr val="3D3D3D"/>
                </a:solidFill>
                <a:latin typeface="Roboto"/>
                <a:ea typeface="Roboto"/>
                <a:cs typeface="Roboto"/>
                <a:sym typeface="Roboto"/>
              </a:endParaRPr>
            </a:p>
            <a:p>
              <a:pPr indent="-558800" lvl="0" marL="914400" marR="0" rtl="0" algn="l">
                <a:lnSpc>
                  <a:spcPct val="115000"/>
                </a:lnSpc>
                <a:spcBef>
                  <a:spcPts val="0"/>
                </a:spcBef>
                <a:spcAft>
                  <a:spcPts val="0"/>
                </a:spcAft>
                <a:buClr>
                  <a:srgbClr val="3D3D3D"/>
                </a:buClr>
                <a:buSzPts val="1600"/>
                <a:buFont typeface="Roboto"/>
                <a:buChar char="●"/>
              </a:pPr>
              <a:r>
                <a:t/>
              </a:r>
              <a:endParaRPr sz="1600">
                <a:solidFill>
                  <a:srgbClr val="3D3D3D"/>
                </a:solidFill>
                <a:latin typeface="Roboto"/>
                <a:ea typeface="Roboto"/>
                <a:cs typeface="Roboto"/>
                <a:sym typeface="Roboto"/>
              </a:endParaRPr>
            </a:p>
            <a:p>
              <a:pPr indent="-558800" lvl="0" marL="914400" marR="0" rtl="0" algn="l">
                <a:lnSpc>
                  <a:spcPct val="115000"/>
                </a:lnSpc>
                <a:spcBef>
                  <a:spcPts val="0"/>
                </a:spcBef>
                <a:spcAft>
                  <a:spcPts val="0"/>
                </a:spcAft>
                <a:buClr>
                  <a:srgbClr val="3D3D3D"/>
                </a:buClr>
                <a:buSzPts val="1600"/>
                <a:buFont typeface="Roboto"/>
                <a:buChar char="●"/>
              </a:pPr>
              <a:r>
                <a:rPr lang="en-US" sz="1600">
                  <a:solidFill>
                    <a:srgbClr val="3D3D3D"/>
                  </a:solidFill>
                  <a:latin typeface="Roboto"/>
                  <a:ea typeface="Roboto"/>
                  <a:cs typeface="Roboto"/>
                  <a:sym typeface="Roboto"/>
                </a:rPr>
                <a:t>This approach is crucial in aligning production with market demand, ensuring that Crafty Brews efficiently meets consumer preferences each week.</a:t>
              </a:r>
              <a:endParaRPr sz="1600">
                <a:solidFill>
                  <a:srgbClr val="3D3D3D"/>
                </a:solidFill>
                <a:latin typeface="Roboto"/>
                <a:ea typeface="Roboto"/>
                <a:cs typeface="Roboto"/>
                <a:sym typeface="Roboto"/>
              </a:endParaRPr>
            </a:p>
            <a:p>
              <a:pPr indent="-558800" lvl="0" marL="914400" marR="0" rtl="0" algn="l">
                <a:lnSpc>
                  <a:spcPct val="115000"/>
                </a:lnSpc>
                <a:spcBef>
                  <a:spcPts val="0"/>
                </a:spcBef>
                <a:spcAft>
                  <a:spcPts val="0"/>
                </a:spcAft>
                <a:buClr>
                  <a:srgbClr val="3D3D3D"/>
                </a:buClr>
                <a:buSzPts val="1600"/>
                <a:buFont typeface="Roboto"/>
                <a:buChar char="●"/>
              </a:pPr>
              <a:r>
                <a:rPr lang="en-US" sz="1600">
                  <a:solidFill>
                    <a:srgbClr val="3D3D3D"/>
                  </a:solidFill>
                  <a:latin typeface="Roboto"/>
                  <a:ea typeface="Roboto"/>
                  <a:cs typeface="Roboto"/>
                  <a:sym typeface="Roboto"/>
                </a:rPr>
                <a:t>By optimizing the production volume for each type of beer, Crafty Brews can effectively manage resources, reduce waste, and maximize revenue, directly impacting the bottom line.</a:t>
              </a:r>
              <a:endParaRPr sz="1200">
                <a:solidFill>
                  <a:srgbClr val="D1D5DB"/>
                </a:solidFill>
                <a:highlight>
                  <a:srgbClr val="343541"/>
                </a:highlight>
                <a:latin typeface="Roboto"/>
                <a:ea typeface="Roboto"/>
                <a:cs typeface="Roboto"/>
                <a:sym typeface="Roboto"/>
              </a:endParaRPr>
            </a:p>
            <a:p>
              <a:pPr indent="0" lvl="0" marL="914400" rtl="0" algn="l">
                <a:lnSpc>
                  <a:spcPct val="115000"/>
                </a:lnSpc>
                <a:spcBef>
                  <a:spcPts val="0"/>
                </a:spcBef>
                <a:spcAft>
                  <a:spcPts val="0"/>
                </a:spcAft>
                <a:buNone/>
              </a:pPr>
              <a:r>
                <a:t/>
              </a:r>
              <a:endParaRPr sz="1600">
                <a:solidFill>
                  <a:srgbClr val="3D3D3D"/>
                </a:solidFill>
                <a:latin typeface="Roboto"/>
                <a:ea typeface="Roboto"/>
                <a:cs typeface="Roboto"/>
                <a:sym typeface="Roboto"/>
              </a:endParaRPr>
            </a:p>
            <a:p>
              <a:pPr indent="0" lvl="0" marL="914400" rtl="0" algn="l">
                <a:lnSpc>
                  <a:spcPct val="115000"/>
                </a:lnSpc>
                <a:spcBef>
                  <a:spcPts val="0"/>
                </a:spcBef>
                <a:spcAft>
                  <a:spcPts val="0"/>
                </a:spcAft>
                <a:buNone/>
              </a:pPr>
              <a:r>
                <a:t/>
              </a:r>
              <a:endParaRPr sz="1600">
                <a:solidFill>
                  <a:srgbClr val="3D3D3D"/>
                </a:solidFill>
                <a:latin typeface="Roboto"/>
                <a:ea typeface="Roboto"/>
                <a:cs typeface="Roboto"/>
                <a:sym typeface="Roboto"/>
              </a:endParaRPr>
            </a:p>
          </p:txBody>
        </p:sp>
      </p:grpSp>
      <p:grpSp>
        <p:nvGrpSpPr>
          <p:cNvPr id="237" name="Google Shape;237;p32"/>
          <p:cNvGrpSpPr/>
          <p:nvPr/>
        </p:nvGrpSpPr>
        <p:grpSpPr>
          <a:xfrm>
            <a:off x="373952" y="1880623"/>
            <a:ext cx="17512276" cy="1568145"/>
            <a:chOff x="1593000" y="2322568"/>
            <a:chExt cx="5957975" cy="643500"/>
          </a:xfrm>
        </p:grpSpPr>
        <p:sp>
          <p:nvSpPr>
            <p:cNvPr id="238" name="Google Shape;238;p32"/>
            <p:cNvSpPr/>
            <p:nvPr/>
          </p:nvSpPr>
          <p:spPr>
            <a:xfrm>
              <a:off x="3728375" y="2322568"/>
              <a:ext cx="3822600" cy="6435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9" name="Google Shape;239;p32"/>
            <p:cNvSpPr/>
            <p:nvPr/>
          </p:nvSpPr>
          <p:spPr>
            <a:xfrm flipH="1">
              <a:off x="2283025" y="2322575"/>
              <a:ext cx="1844400" cy="642600"/>
            </a:xfrm>
            <a:prstGeom prst="rect">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 name="Google Shape;240;p32"/>
            <p:cNvSpPr/>
            <p:nvPr/>
          </p:nvSpPr>
          <p:spPr>
            <a:xfrm rot="-5400000">
              <a:off x="3501574" y="1934671"/>
              <a:ext cx="643356" cy="1419149"/>
            </a:xfrm>
            <a:prstGeom prst="flowChartOffpageConnector">
              <a:avLst/>
            </a:prstGeom>
            <a:solidFill>
              <a:srgbClr val="3D3D3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 name="Google Shape;241;p32"/>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 name="Google Shape;242;p32"/>
            <p:cNvSpPr/>
            <p:nvPr/>
          </p:nvSpPr>
          <p:spPr>
            <a:xfrm>
              <a:off x="1593000" y="2322575"/>
              <a:ext cx="690000" cy="642600"/>
            </a:xfrm>
            <a:prstGeom prst="rect">
              <a:avLst/>
            </a:prstGeom>
            <a:solidFill>
              <a:srgbClr val="464646"/>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5200">
                  <a:solidFill>
                    <a:srgbClr val="FFFFFF"/>
                  </a:solidFill>
                  <a:latin typeface="Roboto Thin"/>
                  <a:ea typeface="Roboto Thin"/>
                  <a:cs typeface="Roboto Thin"/>
                  <a:sym typeface="Roboto Thin"/>
                </a:rPr>
                <a:t>01</a:t>
              </a:r>
              <a:endParaRPr sz="5200">
                <a:solidFill>
                  <a:srgbClr val="FFFFFF"/>
                </a:solidFill>
                <a:latin typeface="Roboto Thin"/>
                <a:ea typeface="Roboto Thin"/>
                <a:cs typeface="Roboto Thin"/>
                <a:sym typeface="Roboto Thin"/>
              </a:endParaRPr>
            </a:p>
          </p:txBody>
        </p:sp>
        <p:sp>
          <p:nvSpPr>
            <p:cNvPr id="243" name="Google Shape;243;p32"/>
            <p:cNvSpPr/>
            <p:nvPr/>
          </p:nvSpPr>
          <p:spPr>
            <a:xfrm>
              <a:off x="4387850" y="2323750"/>
              <a:ext cx="2971200" cy="642300"/>
            </a:xfrm>
            <a:prstGeom prst="rect">
              <a:avLst/>
            </a:prstGeom>
            <a:noFill/>
            <a:ln>
              <a:noFill/>
            </a:ln>
          </p:spPr>
          <p:txBody>
            <a:bodyPr anchorCtr="0" anchor="ctr" bIns="182850" lIns="182850" spcFirstLastPara="1" rIns="182850" wrap="square" tIns="182850">
              <a:noAutofit/>
            </a:bodyPr>
            <a:lstStyle/>
            <a:p>
              <a:pPr indent="0" lvl="0" marL="914400" marR="0" rtl="0" algn="l">
                <a:lnSpc>
                  <a:spcPct val="115000"/>
                </a:lnSpc>
                <a:spcBef>
                  <a:spcPts val="0"/>
                </a:spcBef>
                <a:spcAft>
                  <a:spcPts val="0"/>
                </a:spcAft>
                <a:buNone/>
              </a:pPr>
              <a:r>
                <a:t/>
              </a:r>
              <a:endParaRPr sz="1600">
                <a:solidFill>
                  <a:srgbClr val="3D3D3D"/>
                </a:solidFill>
                <a:latin typeface="Roboto"/>
                <a:ea typeface="Roboto"/>
                <a:cs typeface="Roboto"/>
                <a:sym typeface="Roboto"/>
              </a:endParaRPr>
            </a:p>
            <a:p>
              <a:pPr indent="-558800" lvl="0" marL="914400" marR="0" rtl="0" algn="l">
                <a:lnSpc>
                  <a:spcPct val="115000"/>
                </a:lnSpc>
                <a:spcBef>
                  <a:spcPts val="0"/>
                </a:spcBef>
                <a:spcAft>
                  <a:spcPts val="0"/>
                </a:spcAft>
                <a:buClr>
                  <a:srgbClr val="3D3D3D"/>
                </a:buClr>
                <a:buSzPts val="1600"/>
                <a:buFont typeface="Roboto"/>
                <a:buChar char="●"/>
              </a:pPr>
              <a:r>
                <a:rPr lang="en-US" sz="1600">
                  <a:solidFill>
                    <a:srgbClr val="3D3D3D"/>
                  </a:solidFill>
                  <a:latin typeface="Roboto"/>
                  <a:ea typeface="Roboto"/>
                  <a:cs typeface="Roboto"/>
                  <a:sym typeface="Roboto"/>
                </a:rPr>
                <a:t>Understanding the relationship between multiple factors such as pricing strategies, production costs, distribution </a:t>
              </a:r>
              <a:r>
                <a:rPr lang="en-US" sz="1600">
                  <a:solidFill>
                    <a:srgbClr val="3D3D3D"/>
                  </a:solidFill>
                  <a:latin typeface="Roboto"/>
                  <a:ea typeface="Roboto"/>
                  <a:cs typeface="Roboto"/>
                  <a:sym typeface="Roboto"/>
                </a:rPr>
                <a:t>strategies</a:t>
              </a:r>
              <a:r>
                <a:rPr lang="en-US" sz="1600">
                  <a:solidFill>
                    <a:srgbClr val="3D3D3D"/>
                  </a:solidFill>
                  <a:latin typeface="Roboto"/>
                  <a:ea typeface="Roboto"/>
                  <a:cs typeface="Roboto"/>
                  <a:sym typeface="Roboto"/>
                </a:rPr>
                <a:t> in the context of capacity constraints to optimise profit</a:t>
              </a:r>
              <a:endParaRPr sz="1600">
                <a:solidFill>
                  <a:srgbClr val="3D3D3D"/>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3D3D3D"/>
                </a:solidFill>
                <a:latin typeface="Roboto"/>
                <a:ea typeface="Roboto"/>
                <a:cs typeface="Roboto"/>
                <a:sym typeface="Roboto"/>
              </a:endParaRPr>
            </a:p>
          </p:txBody>
        </p:sp>
      </p:grpSp>
      <p:sp>
        <p:nvSpPr>
          <p:cNvPr id="244" name="Google Shape;244;p32"/>
          <p:cNvSpPr/>
          <p:nvPr/>
        </p:nvSpPr>
        <p:spPr>
          <a:xfrm>
            <a:off x="2589825" y="2060508"/>
            <a:ext cx="5704200" cy="12084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lang="en-US" sz="2000">
                <a:solidFill>
                  <a:srgbClr val="FFFFFF"/>
                </a:solidFill>
                <a:latin typeface="Roboto Medium"/>
                <a:ea typeface="Roboto Medium"/>
                <a:cs typeface="Roboto Medium"/>
                <a:sym typeface="Roboto Medium"/>
              </a:rPr>
              <a:t>Exploring Strategies for Maximizing Weekly Profits at Crafty Brews</a:t>
            </a:r>
            <a:endParaRPr sz="20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nvSpPr>
        <p:spPr>
          <a:xfrm>
            <a:off x="875150" y="999500"/>
            <a:ext cx="16602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500">
                <a:solidFill>
                  <a:schemeClr val="lt1"/>
                </a:solidFill>
              </a:rPr>
              <a:t>Measures to consider:</a:t>
            </a:r>
            <a:endParaRPr b="1" sz="5500">
              <a:solidFill>
                <a:schemeClr val="lt1"/>
              </a:solidFill>
            </a:endParaRPr>
          </a:p>
        </p:txBody>
      </p:sp>
      <p:graphicFrame>
        <p:nvGraphicFramePr>
          <p:cNvPr id="250" name="Google Shape;250;p33"/>
          <p:cNvGraphicFramePr/>
          <p:nvPr/>
        </p:nvGraphicFramePr>
        <p:xfrm>
          <a:off x="952500" y="2474075"/>
          <a:ext cx="3000000" cy="3000000"/>
        </p:xfrm>
        <a:graphic>
          <a:graphicData uri="http://schemas.openxmlformats.org/drawingml/2006/table">
            <a:tbl>
              <a:tblPr>
                <a:noFill/>
                <a:tableStyleId>{6E2F07BB-79FF-497B-A269-E3FEA4B24DB5}</a:tableStyleId>
              </a:tblPr>
              <a:tblGrid>
                <a:gridCol w="15544800"/>
              </a:tblGrid>
              <a:tr h="905350">
                <a:tc>
                  <a:txBody>
                    <a:bodyPr/>
                    <a:lstStyle/>
                    <a:p>
                      <a:pPr indent="0" lvl="0" marL="0" rtl="0" algn="l">
                        <a:spcBef>
                          <a:spcPts val="0"/>
                        </a:spcBef>
                        <a:spcAft>
                          <a:spcPts val="0"/>
                        </a:spcAft>
                        <a:buNone/>
                      </a:pPr>
                      <a:r>
                        <a:rPr b="1" lang="en-US" sz="4500">
                          <a:solidFill>
                            <a:schemeClr val="lt1"/>
                          </a:solidFill>
                        </a:rPr>
                        <a:t>Variables</a:t>
                      </a:r>
                      <a:r>
                        <a:rPr b="1" lang="en-US" sz="4500">
                          <a:solidFill>
                            <a:schemeClr val="lt1"/>
                          </a:solidFill>
                        </a:rPr>
                        <a:t>:</a:t>
                      </a:r>
                      <a:endParaRPr b="1" sz="45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746475">
                <a:tc>
                  <a:txBody>
                    <a:bodyPr/>
                    <a:lstStyle/>
                    <a:p>
                      <a:pPr indent="0" lvl="0" marL="0" rtl="0" algn="l">
                        <a:spcBef>
                          <a:spcPts val="0"/>
                        </a:spcBef>
                        <a:spcAft>
                          <a:spcPts val="0"/>
                        </a:spcAft>
                        <a:buNone/>
                      </a:pPr>
                      <a:r>
                        <a:rPr lang="en-US" sz="3500">
                          <a:solidFill>
                            <a:schemeClr val="lt1"/>
                          </a:solidFill>
                        </a:rPr>
                        <a:t>Beer type i: IPA, Stout, Lager, Pilsner, Wheat Beer, Saison</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746475">
                <a:tc>
                  <a:txBody>
                    <a:bodyPr/>
                    <a:lstStyle/>
                    <a:p>
                      <a:pPr indent="0" lvl="0" marL="0" rtl="0" algn="l">
                        <a:spcBef>
                          <a:spcPts val="0"/>
                        </a:spcBef>
                        <a:spcAft>
                          <a:spcPts val="0"/>
                        </a:spcAft>
                        <a:buNone/>
                      </a:pPr>
                      <a:r>
                        <a:rPr lang="en-US" sz="3500">
                          <a:solidFill>
                            <a:schemeClr val="lt1"/>
                          </a:solidFill>
                        </a:rPr>
                        <a:t>Client j: Bars, Restaurants, Retail stores</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746475">
                <a:tc>
                  <a:txBody>
                    <a:bodyPr/>
                    <a:lstStyle/>
                    <a:p>
                      <a:pPr indent="0" lvl="0" marL="0" rtl="0" algn="l">
                        <a:spcBef>
                          <a:spcPts val="0"/>
                        </a:spcBef>
                        <a:spcAft>
                          <a:spcPts val="0"/>
                        </a:spcAft>
                        <a:buNone/>
                      </a:pPr>
                      <a:r>
                        <a:rPr lang="en-US" sz="3500">
                          <a:solidFill>
                            <a:schemeClr val="lt1"/>
                          </a:solidFill>
                        </a:rPr>
                        <a:t>Trucks to use k: Small, Medium, Large</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615475">
                <a:tc>
                  <a:txBody>
                    <a:bodyPr/>
                    <a:lstStyle/>
                    <a:p>
                      <a:pPr indent="0" lvl="0" marL="0" rtl="0" algn="l">
                        <a:spcBef>
                          <a:spcPts val="0"/>
                        </a:spcBef>
                        <a:spcAft>
                          <a:spcPts val="0"/>
                        </a:spcAft>
                        <a:buNone/>
                      </a:pPr>
                      <a:r>
                        <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1127725">
                <a:tc>
                  <a:txBody>
                    <a:bodyPr/>
                    <a:lstStyle/>
                    <a:p>
                      <a:pPr indent="0" lvl="0" marL="0" rtl="0" algn="l">
                        <a:spcBef>
                          <a:spcPts val="0"/>
                        </a:spcBef>
                        <a:spcAft>
                          <a:spcPts val="0"/>
                        </a:spcAft>
                        <a:buNone/>
                      </a:pPr>
                      <a:r>
                        <a:rPr b="1" lang="en-US" sz="4500">
                          <a:solidFill>
                            <a:schemeClr val="lt1"/>
                          </a:solidFill>
                        </a:rPr>
                        <a:t>Price &amp; Cost:</a:t>
                      </a:r>
                      <a:endParaRPr b="1" sz="4500">
                        <a:solidFill>
                          <a:schemeClr val="lt1"/>
                        </a:solidFill>
                      </a:endParaRPr>
                    </a:p>
                    <a:p>
                      <a:pPr indent="0" lvl="0" marL="0" rtl="0" algn="l">
                        <a:spcBef>
                          <a:spcPts val="0"/>
                        </a:spcBef>
                        <a:spcAft>
                          <a:spcPts val="0"/>
                        </a:spcAft>
                        <a:buNone/>
                      </a:pPr>
                      <a:r>
                        <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746475">
                <a:tc>
                  <a:txBody>
                    <a:bodyPr/>
                    <a:lstStyle/>
                    <a:p>
                      <a:pPr indent="0" lvl="0" marL="0" rtl="0" algn="l">
                        <a:spcBef>
                          <a:spcPts val="0"/>
                        </a:spcBef>
                        <a:spcAft>
                          <a:spcPts val="0"/>
                        </a:spcAft>
                        <a:buNone/>
                      </a:pPr>
                      <a:r>
                        <a:rPr lang="en-US" sz="3500">
                          <a:solidFill>
                            <a:schemeClr val="lt1"/>
                          </a:solidFill>
                        </a:rPr>
                        <a:t>Selling price for beer type sold in each type of client: P</a:t>
                      </a:r>
                      <a:r>
                        <a:rPr lang="en-US" sz="2500">
                          <a:solidFill>
                            <a:schemeClr val="lt1"/>
                          </a:solidFill>
                        </a:rPr>
                        <a:t>ij</a:t>
                      </a:r>
                      <a:endParaRPr sz="4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968875">
                <a:tc>
                  <a:txBody>
                    <a:bodyPr/>
                    <a:lstStyle/>
                    <a:p>
                      <a:pPr indent="0" lvl="0" marL="0" rtl="0" algn="l">
                        <a:spcBef>
                          <a:spcPts val="0"/>
                        </a:spcBef>
                        <a:spcAft>
                          <a:spcPts val="0"/>
                        </a:spcAft>
                        <a:buNone/>
                      </a:pPr>
                      <a:r>
                        <a:rPr lang="en-US" sz="3500">
                          <a:solidFill>
                            <a:schemeClr val="lt1"/>
                          </a:solidFill>
                        </a:rPr>
                        <a:t>Cost of transporting using each type of truck: T</a:t>
                      </a:r>
                      <a:r>
                        <a:rPr lang="en-US" sz="2400">
                          <a:solidFill>
                            <a:schemeClr val="lt1"/>
                          </a:solidFill>
                        </a:rPr>
                        <a:t>k</a:t>
                      </a:r>
                      <a:endParaRPr sz="2400">
                        <a:solidFill>
                          <a:schemeClr val="lt1"/>
                        </a:solidFill>
                      </a:endParaRPr>
                    </a:p>
                    <a:p>
                      <a:pPr indent="0" lvl="0" marL="0" rtl="0" algn="l">
                        <a:spcBef>
                          <a:spcPts val="0"/>
                        </a:spcBef>
                        <a:spcAft>
                          <a:spcPts val="0"/>
                        </a:spcAft>
                        <a:buNone/>
                      </a:pPr>
                      <a:r>
                        <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968875">
                <a:tc>
                  <a:txBody>
                    <a:bodyPr/>
                    <a:lstStyle/>
                    <a:p>
                      <a:pPr indent="0" lvl="0" marL="0" rtl="0" algn="l">
                        <a:spcBef>
                          <a:spcPts val="0"/>
                        </a:spcBef>
                        <a:spcAft>
                          <a:spcPts val="0"/>
                        </a:spcAft>
                        <a:buNone/>
                      </a:pPr>
                      <a:r>
                        <a:rPr lang="en-US" sz="3500">
                          <a:solidFill>
                            <a:schemeClr val="lt1"/>
                          </a:solidFill>
                        </a:rPr>
                        <a:t>Brewing</a:t>
                      </a:r>
                      <a:r>
                        <a:rPr lang="en-US" sz="3500">
                          <a:solidFill>
                            <a:schemeClr val="lt1"/>
                          </a:solidFill>
                        </a:rPr>
                        <a:t> cost for producing type i beer: C</a:t>
                      </a:r>
                      <a:r>
                        <a:rPr lang="en-US" sz="2500">
                          <a:solidFill>
                            <a:schemeClr val="lt1"/>
                          </a:solidFill>
                        </a:rPr>
                        <a:t>i</a:t>
                      </a:r>
                      <a:endParaRPr sz="25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nvSpPr>
        <p:spPr>
          <a:xfrm>
            <a:off x="14902400" y="3211525"/>
            <a:ext cx="14786700" cy="58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500">
              <a:solidFill>
                <a:schemeClr val="lt1"/>
              </a:solidFill>
            </a:endParaRPr>
          </a:p>
          <a:p>
            <a:pPr indent="0" lvl="0" marL="0" rtl="0" algn="l">
              <a:spcBef>
                <a:spcPts val="0"/>
              </a:spcBef>
              <a:spcAft>
                <a:spcPts val="0"/>
              </a:spcAft>
              <a:buNone/>
            </a:pPr>
            <a:r>
              <a:t/>
            </a:r>
            <a:endParaRPr sz="3500">
              <a:solidFill>
                <a:schemeClr val="lt1"/>
              </a:solidFill>
            </a:endParaRPr>
          </a:p>
          <a:p>
            <a:pPr indent="0" lvl="0" marL="0" rtl="0" algn="l">
              <a:spcBef>
                <a:spcPts val="0"/>
              </a:spcBef>
              <a:spcAft>
                <a:spcPts val="0"/>
              </a:spcAft>
              <a:buNone/>
            </a:pPr>
            <a:r>
              <a:t/>
            </a:r>
            <a:endParaRPr sz="3500">
              <a:solidFill>
                <a:schemeClr val="lt1"/>
              </a:solidFill>
            </a:endParaRPr>
          </a:p>
          <a:p>
            <a:pPr indent="0" lvl="0" marL="0" rtl="0" algn="l">
              <a:spcBef>
                <a:spcPts val="0"/>
              </a:spcBef>
              <a:spcAft>
                <a:spcPts val="0"/>
              </a:spcAft>
              <a:buNone/>
            </a:pPr>
            <a:r>
              <a:t/>
            </a:r>
            <a:endParaRPr sz="3500">
              <a:solidFill>
                <a:schemeClr val="lt1"/>
              </a:solidFill>
            </a:endParaRPr>
          </a:p>
          <a:p>
            <a:pPr indent="0" lvl="0" marL="0" rtl="0" algn="l">
              <a:spcBef>
                <a:spcPts val="0"/>
              </a:spcBef>
              <a:spcAft>
                <a:spcPts val="0"/>
              </a:spcAft>
              <a:buNone/>
            </a:pPr>
            <a:r>
              <a:t/>
            </a:r>
            <a:endParaRPr sz="3500">
              <a:solidFill>
                <a:schemeClr val="lt1"/>
              </a:solidFill>
            </a:endParaRPr>
          </a:p>
          <a:p>
            <a:pPr indent="0" lvl="0" marL="0" rtl="0" algn="l">
              <a:spcBef>
                <a:spcPts val="0"/>
              </a:spcBef>
              <a:spcAft>
                <a:spcPts val="0"/>
              </a:spcAft>
              <a:buNone/>
            </a:pPr>
            <a:r>
              <a:t/>
            </a:r>
            <a:endParaRPr sz="3500">
              <a:solidFill>
                <a:schemeClr val="lt1"/>
              </a:solidFill>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graphicFrame>
        <p:nvGraphicFramePr>
          <p:cNvPr id="256" name="Google Shape;256;p34"/>
          <p:cNvGraphicFramePr/>
          <p:nvPr/>
        </p:nvGraphicFramePr>
        <p:xfrm>
          <a:off x="1371600" y="945288"/>
          <a:ext cx="3000000" cy="3000000"/>
        </p:xfrm>
        <a:graphic>
          <a:graphicData uri="http://schemas.openxmlformats.org/drawingml/2006/table">
            <a:tbl>
              <a:tblPr>
                <a:noFill/>
                <a:tableStyleId>{6E2F07BB-79FF-497B-A269-E3FEA4B24DB5}</a:tableStyleId>
              </a:tblPr>
              <a:tblGrid>
                <a:gridCol w="15544800"/>
              </a:tblGrid>
              <a:tr h="963225">
                <a:tc>
                  <a:txBody>
                    <a:bodyPr/>
                    <a:lstStyle/>
                    <a:p>
                      <a:pPr indent="0" lvl="0" marL="0" rtl="0" algn="l">
                        <a:spcBef>
                          <a:spcPts val="0"/>
                        </a:spcBef>
                        <a:spcAft>
                          <a:spcPts val="0"/>
                        </a:spcAft>
                        <a:buNone/>
                      </a:pPr>
                      <a:r>
                        <a:rPr b="1" lang="en-US" sz="4500">
                          <a:solidFill>
                            <a:schemeClr val="lt1"/>
                          </a:solidFill>
                        </a:rPr>
                        <a:t>Capacity:</a:t>
                      </a:r>
                      <a:endParaRPr b="1" sz="45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746475">
                <a:tc>
                  <a:txBody>
                    <a:bodyPr/>
                    <a:lstStyle/>
                    <a:p>
                      <a:pPr indent="0" lvl="0" marL="0" rtl="0" algn="l">
                        <a:spcBef>
                          <a:spcPts val="0"/>
                        </a:spcBef>
                        <a:spcAft>
                          <a:spcPts val="0"/>
                        </a:spcAft>
                        <a:buNone/>
                      </a:pPr>
                      <a:r>
                        <a:rPr lang="en-US" sz="3500">
                          <a:solidFill>
                            <a:schemeClr val="lt1"/>
                          </a:solidFill>
                        </a:rPr>
                        <a:t>Brewing capacity for each type of beer: F</a:t>
                      </a:r>
                      <a:r>
                        <a:rPr lang="en-US" sz="2500">
                          <a:solidFill>
                            <a:schemeClr val="lt1"/>
                          </a:solidFill>
                        </a:rPr>
                        <a:t>i</a:t>
                      </a:r>
                      <a:endParaRPr sz="25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746475">
                <a:tc>
                  <a:txBody>
                    <a:bodyPr/>
                    <a:lstStyle/>
                    <a:p>
                      <a:pPr indent="0" lvl="0" marL="0" rtl="0" algn="l">
                        <a:spcBef>
                          <a:spcPts val="0"/>
                        </a:spcBef>
                        <a:spcAft>
                          <a:spcPts val="0"/>
                        </a:spcAft>
                        <a:buNone/>
                      </a:pPr>
                      <a:r>
                        <a:rPr lang="en-US" sz="3500">
                          <a:solidFill>
                            <a:schemeClr val="lt1"/>
                          </a:solidFill>
                        </a:rPr>
                        <a:t>Transporting capacity for each type of truck: CT</a:t>
                      </a:r>
                      <a:r>
                        <a:rPr lang="en-US" sz="2500">
                          <a:solidFill>
                            <a:schemeClr val="lt1"/>
                          </a:solidFill>
                        </a:rPr>
                        <a:t>k</a:t>
                      </a:r>
                      <a:endParaRPr sz="25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746475">
                <a:tc>
                  <a:txBody>
                    <a:bodyPr/>
                    <a:lstStyle/>
                    <a:p>
                      <a:pPr indent="0" lvl="0" marL="0" rtl="0" algn="l">
                        <a:spcBef>
                          <a:spcPts val="0"/>
                        </a:spcBef>
                        <a:spcAft>
                          <a:spcPts val="0"/>
                        </a:spcAft>
                        <a:buNone/>
                      </a:pPr>
                      <a:r>
                        <a:rPr lang="en-US" sz="3500">
                          <a:solidFill>
                            <a:schemeClr val="lt1"/>
                          </a:solidFill>
                        </a:rPr>
                        <a:t>Delivery capacity for each type of client: D</a:t>
                      </a:r>
                      <a:r>
                        <a:rPr lang="en-US" sz="2500">
                          <a:solidFill>
                            <a:schemeClr val="lt1"/>
                          </a:solidFill>
                        </a:rPr>
                        <a:t>j</a:t>
                      </a:r>
                      <a:endParaRPr sz="25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412925">
                <a:tc>
                  <a:txBody>
                    <a:bodyPr/>
                    <a:lstStyle/>
                    <a:p>
                      <a:pPr indent="0" lvl="0" marL="0" rtl="0" algn="l">
                        <a:spcBef>
                          <a:spcPts val="0"/>
                        </a:spcBef>
                        <a:spcAft>
                          <a:spcPts val="0"/>
                        </a:spcAft>
                        <a:buNone/>
                      </a:pPr>
                      <a:r>
                        <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1127725">
                <a:tc>
                  <a:txBody>
                    <a:bodyPr/>
                    <a:lstStyle/>
                    <a:p>
                      <a:pPr indent="0" lvl="0" marL="0" rtl="0" algn="l">
                        <a:spcBef>
                          <a:spcPts val="0"/>
                        </a:spcBef>
                        <a:spcAft>
                          <a:spcPts val="0"/>
                        </a:spcAft>
                        <a:buNone/>
                      </a:pPr>
                      <a:r>
                        <a:rPr b="1" lang="en-US" sz="4500">
                          <a:solidFill>
                            <a:schemeClr val="lt1"/>
                          </a:solidFill>
                        </a:rPr>
                        <a:t>Requirements &amp; Limits:</a:t>
                      </a:r>
                      <a:endParaRPr b="1" sz="4500">
                        <a:solidFill>
                          <a:schemeClr val="lt1"/>
                        </a:solidFill>
                      </a:endParaRPr>
                    </a:p>
                    <a:p>
                      <a:pPr indent="0" lvl="0" marL="0" rtl="0" algn="l">
                        <a:spcBef>
                          <a:spcPts val="0"/>
                        </a:spcBef>
                        <a:spcAft>
                          <a:spcPts val="0"/>
                        </a:spcAft>
                        <a:buNone/>
                      </a:pPr>
                      <a:r>
                        <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746475">
                <a:tc>
                  <a:txBody>
                    <a:bodyPr/>
                    <a:lstStyle/>
                    <a:p>
                      <a:pPr indent="0" lvl="0" marL="0" rtl="0" algn="l">
                        <a:spcBef>
                          <a:spcPts val="0"/>
                        </a:spcBef>
                        <a:spcAft>
                          <a:spcPts val="0"/>
                        </a:spcAft>
                        <a:buNone/>
                      </a:pPr>
                      <a:r>
                        <a:rPr lang="en-US" sz="3500">
                          <a:solidFill>
                            <a:schemeClr val="lt1"/>
                          </a:solidFill>
                        </a:rPr>
                        <a:t>Maximum number of beer to ship to each type of clients: M</a:t>
                      </a:r>
                      <a:r>
                        <a:rPr lang="en-US" sz="2500">
                          <a:solidFill>
                            <a:schemeClr val="lt1"/>
                          </a:solidFill>
                        </a:rPr>
                        <a:t>xi</a:t>
                      </a:r>
                      <a:endParaRPr sz="25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968875">
                <a:tc>
                  <a:txBody>
                    <a:bodyPr/>
                    <a:lstStyle/>
                    <a:p>
                      <a:pPr indent="0" lvl="0" marL="0" rtl="0" algn="l">
                        <a:spcBef>
                          <a:spcPts val="0"/>
                        </a:spcBef>
                        <a:spcAft>
                          <a:spcPts val="0"/>
                        </a:spcAft>
                        <a:buNone/>
                      </a:pPr>
                      <a:r>
                        <a:rPr lang="en-US" sz="3500">
                          <a:solidFill>
                            <a:schemeClr val="lt1"/>
                          </a:solidFill>
                        </a:rPr>
                        <a:t>Maximum number of truck to use: N</a:t>
                      </a:r>
                      <a:r>
                        <a:rPr lang="en-US" sz="2500">
                          <a:solidFill>
                            <a:schemeClr val="lt1"/>
                          </a:solidFill>
                        </a:rPr>
                        <a:t>k</a:t>
                      </a:r>
                      <a:endParaRPr sz="2500">
                        <a:solidFill>
                          <a:schemeClr val="lt1"/>
                        </a:solidFill>
                      </a:endParaRPr>
                    </a:p>
                    <a:p>
                      <a:pPr indent="0" lvl="0" marL="0" rtl="0" algn="l">
                        <a:spcBef>
                          <a:spcPts val="0"/>
                        </a:spcBef>
                        <a:spcAft>
                          <a:spcPts val="0"/>
                        </a:spcAft>
                        <a:buNone/>
                      </a:pPr>
                      <a:r>
                        <a:t/>
                      </a:r>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968875">
                <a:tc>
                  <a:txBody>
                    <a:bodyPr/>
                    <a:lstStyle/>
                    <a:p>
                      <a:pPr indent="0" lvl="0" marL="0" rtl="0" algn="l">
                        <a:spcBef>
                          <a:spcPts val="0"/>
                        </a:spcBef>
                        <a:spcAft>
                          <a:spcPts val="0"/>
                        </a:spcAft>
                        <a:buNone/>
                      </a:pPr>
                      <a:r>
                        <a:rPr lang="en-US" sz="3500">
                          <a:solidFill>
                            <a:schemeClr val="lt1"/>
                          </a:solidFill>
                        </a:rPr>
                        <a:t>Maximum amount of money to spend: B - Budget</a:t>
                      </a:r>
                      <a:endParaRPr sz="35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968875">
                <a:tc>
                  <a:txBody>
                    <a:bodyPr/>
                    <a:lstStyle/>
                    <a:p>
                      <a:pPr indent="0" lvl="0" marL="0" rtl="0" algn="l">
                        <a:spcBef>
                          <a:spcPts val="0"/>
                        </a:spcBef>
                        <a:spcAft>
                          <a:spcPts val="0"/>
                        </a:spcAft>
                        <a:buClr>
                          <a:schemeClr val="dk1"/>
                        </a:buClr>
                        <a:buSzPts val="1100"/>
                        <a:buFont typeface="Arial"/>
                        <a:buNone/>
                      </a:pPr>
                      <a:r>
                        <a:rPr lang="en-US" sz="3500">
                          <a:solidFill>
                            <a:schemeClr val="lt1"/>
                          </a:solidFill>
                        </a:rPr>
                        <a:t>Minimum number of beer to ship to each type of clients: MN</a:t>
                      </a:r>
                      <a:r>
                        <a:rPr lang="en-US" sz="2500">
                          <a:solidFill>
                            <a:schemeClr val="lt1"/>
                          </a:solidFill>
                        </a:rPr>
                        <a:t>i</a:t>
                      </a:r>
                      <a:endParaRPr sz="25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nvSpPr>
        <p:spPr>
          <a:xfrm>
            <a:off x="1041725" y="752350"/>
            <a:ext cx="15567900" cy="1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300">
                <a:solidFill>
                  <a:schemeClr val="lt1"/>
                </a:solidFill>
              </a:rPr>
              <a:t>Decisions Variables:</a:t>
            </a:r>
            <a:endParaRPr b="1" sz="5300">
              <a:solidFill>
                <a:schemeClr val="lt1"/>
              </a:solidFill>
            </a:endParaRPr>
          </a:p>
        </p:txBody>
      </p:sp>
      <p:sp>
        <p:nvSpPr>
          <p:cNvPr id="262" name="Google Shape;262;p35"/>
          <p:cNvSpPr txBox="1"/>
          <p:nvPr/>
        </p:nvSpPr>
        <p:spPr>
          <a:xfrm>
            <a:off x="1041725" y="2257075"/>
            <a:ext cx="16378200" cy="6539700"/>
          </a:xfrm>
          <a:prstGeom prst="rect">
            <a:avLst/>
          </a:prstGeom>
          <a:noFill/>
          <a:ln>
            <a:noFill/>
          </a:ln>
        </p:spPr>
        <p:txBody>
          <a:bodyPr anchorCtr="0" anchor="t" bIns="91425" lIns="91425" spcFirstLastPara="1" rIns="91425" wrap="square" tIns="91425">
            <a:noAutofit/>
          </a:bodyPr>
          <a:lstStyle/>
          <a:p>
            <a:pPr indent="-425450" lvl="0" marL="457200" rtl="0" algn="l">
              <a:spcBef>
                <a:spcPts val="0"/>
              </a:spcBef>
              <a:spcAft>
                <a:spcPts val="0"/>
              </a:spcAft>
              <a:buClr>
                <a:schemeClr val="lt1"/>
              </a:buClr>
              <a:buSzPts val="3100"/>
              <a:buAutoNum type="arabicPeriod"/>
            </a:pPr>
            <a:r>
              <a:rPr lang="en-US" sz="3100">
                <a:solidFill>
                  <a:schemeClr val="lt1"/>
                </a:solidFill>
              </a:rPr>
              <a:t>The decision of determining whether to delivery beer i to client j: </a:t>
            </a:r>
            <a:r>
              <a:rPr b="1" lang="en-US" sz="3500">
                <a:solidFill>
                  <a:schemeClr val="lt1"/>
                </a:solidFill>
              </a:rPr>
              <a:t>X</a:t>
            </a:r>
            <a:r>
              <a:rPr b="1" lang="en-US" sz="2600">
                <a:solidFill>
                  <a:schemeClr val="lt1"/>
                </a:solidFill>
              </a:rPr>
              <a:t>ij</a:t>
            </a:r>
            <a:endParaRPr b="1" sz="2600">
              <a:solidFill>
                <a:schemeClr val="lt1"/>
              </a:solidFill>
            </a:endParaRPr>
          </a:p>
          <a:p>
            <a:pPr indent="0" lvl="0" marL="457200" rtl="0" algn="ctr">
              <a:spcBef>
                <a:spcPts val="0"/>
              </a:spcBef>
              <a:spcAft>
                <a:spcPts val="0"/>
              </a:spcAft>
              <a:buNone/>
            </a:pPr>
            <a:r>
              <a:rPr lang="en-US" sz="3100">
                <a:solidFill>
                  <a:schemeClr val="lt1"/>
                </a:solidFill>
              </a:rPr>
              <a:t>	</a:t>
            </a:r>
            <a:endParaRPr sz="3100">
              <a:solidFill>
                <a:schemeClr val="lt1"/>
              </a:solidFill>
            </a:endParaRPr>
          </a:p>
          <a:p>
            <a:pPr indent="0" lvl="0" marL="0" rtl="0" algn="l">
              <a:spcBef>
                <a:spcPts val="0"/>
              </a:spcBef>
              <a:spcAft>
                <a:spcPts val="0"/>
              </a:spcAft>
              <a:buNone/>
            </a:pPr>
            <a:r>
              <a:t/>
            </a:r>
            <a:endParaRPr sz="3100">
              <a:solidFill>
                <a:schemeClr val="lt1"/>
              </a:solidFill>
            </a:endParaRPr>
          </a:p>
          <a:p>
            <a:pPr indent="0" lvl="0" marL="0" rtl="0" algn="l">
              <a:spcBef>
                <a:spcPts val="0"/>
              </a:spcBef>
              <a:spcAft>
                <a:spcPts val="0"/>
              </a:spcAft>
              <a:buNone/>
            </a:pPr>
            <a:r>
              <a:t/>
            </a:r>
            <a:endParaRPr sz="3100">
              <a:solidFill>
                <a:schemeClr val="lt1"/>
              </a:solidFill>
            </a:endParaRPr>
          </a:p>
          <a:p>
            <a:pPr indent="0" lvl="0" marL="0" rtl="0" algn="l">
              <a:spcBef>
                <a:spcPts val="0"/>
              </a:spcBef>
              <a:spcAft>
                <a:spcPts val="0"/>
              </a:spcAft>
              <a:buNone/>
            </a:pPr>
            <a:r>
              <a:t/>
            </a:r>
            <a:endParaRPr sz="3100">
              <a:solidFill>
                <a:schemeClr val="lt1"/>
              </a:solidFill>
            </a:endParaRPr>
          </a:p>
          <a:p>
            <a:pPr indent="-425450" lvl="0" marL="457200" rtl="0" algn="l">
              <a:spcBef>
                <a:spcPts val="0"/>
              </a:spcBef>
              <a:spcAft>
                <a:spcPts val="0"/>
              </a:spcAft>
              <a:buClr>
                <a:schemeClr val="lt1"/>
              </a:buClr>
              <a:buSzPts val="3100"/>
              <a:buAutoNum type="arabicPeriod"/>
            </a:pPr>
            <a:r>
              <a:rPr lang="en-US" sz="3100">
                <a:solidFill>
                  <a:schemeClr val="lt1"/>
                </a:solidFill>
              </a:rPr>
              <a:t>The decision of determining the quantity of each type of beer to export to each client: </a:t>
            </a:r>
            <a:r>
              <a:rPr b="1" lang="en-US" sz="3500">
                <a:solidFill>
                  <a:schemeClr val="lt1"/>
                </a:solidFill>
              </a:rPr>
              <a:t>Y</a:t>
            </a:r>
            <a:r>
              <a:rPr b="1" lang="en-US" sz="2600">
                <a:solidFill>
                  <a:schemeClr val="lt1"/>
                </a:solidFill>
              </a:rPr>
              <a:t>ij</a:t>
            </a:r>
            <a:endParaRPr b="1" sz="2600">
              <a:solidFill>
                <a:schemeClr val="lt1"/>
              </a:solidFill>
            </a:endParaRPr>
          </a:p>
          <a:p>
            <a:pPr indent="0" lvl="0" marL="457200" rtl="0" algn="l">
              <a:spcBef>
                <a:spcPts val="0"/>
              </a:spcBef>
              <a:spcAft>
                <a:spcPts val="0"/>
              </a:spcAft>
              <a:buNone/>
            </a:pPr>
            <a:r>
              <a:t/>
            </a:r>
            <a:endParaRPr b="1" sz="3100">
              <a:solidFill>
                <a:schemeClr val="lt1"/>
              </a:solidFill>
            </a:endParaRPr>
          </a:p>
          <a:p>
            <a:pPr indent="0" lvl="0" marL="457200" rtl="0" algn="l">
              <a:spcBef>
                <a:spcPts val="0"/>
              </a:spcBef>
              <a:spcAft>
                <a:spcPts val="0"/>
              </a:spcAft>
              <a:buNone/>
            </a:pPr>
            <a:r>
              <a:t/>
            </a:r>
            <a:endParaRPr sz="3100">
              <a:solidFill>
                <a:schemeClr val="lt1"/>
              </a:solidFill>
            </a:endParaRPr>
          </a:p>
          <a:p>
            <a:pPr indent="0" lvl="0" marL="0" rtl="0" algn="l">
              <a:spcBef>
                <a:spcPts val="0"/>
              </a:spcBef>
              <a:spcAft>
                <a:spcPts val="0"/>
              </a:spcAft>
              <a:buNone/>
            </a:pPr>
            <a:r>
              <a:t/>
            </a:r>
            <a:endParaRPr sz="3100">
              <a:solidFill>
                <a:schemeClr val="lt1"/>
              </a:solidFill>
            </a:endParaRPr>
          </a:p>
          <a:p>
            <a:pPr indent="0" lvl="0" marL="0" rtl="0" algn="l">
              <a:spcBef>
                <a:spcPts val="0"/>
              </a:spcBef>
              <a:spcAft>
                <a:spcPts val="0"/>
              </a:spcAft>
              <a:buNone/>
            </a:pPr>
            <a:r>
              <a:t/>
            </a:r>
            <a:endParaRPr sz="3100">
              <a:solidFill>
                <a:schemeClr val="lt1"/>
              </a:solidFill>
            </a:endParaRPr>
          </a:p>
          <a:p>
            <a:pPr indent="-425450" lvl="0" marL="457200" rtl="0" algn="l">
              <a:spcBef>
                <a:spcPts val="0"/>
              </a:spcBef>
              <a:spcAft>
                <a:spcPts val="0"/>
              </a:spcAft>
              <a:buClr>
                <a:schemeClr val="lt1"/>
              </a:buClr>
              <a:buSzPts val="3100"/>
              <a:buAutoNum type="arabicPeriod"/>
            </a:pPr>
            <a:r>
              <a:rPr lang="en-US" sz="3100">
                <a:solidFill>
                  <a:schemeClr val="lt1"/>
                </a:solidFill>
              </a:rPr>
              <a:t>The decision of assigning the quantity to transport for each type of truck: </a:t>
            </a:r>
            <a:r>
              <a:rPr b="1" lang="en-US" sz="3500">
                <a:solidFill>
                  <a:schemeClr val="lt1"/>
                </a:solidFill>
              </a:rPr>
              <a:t>Z</a:t>
            </a:r>
            <a:r>
              <a:rPr b="1" lang="en-US" sz="2600">
                <a:solidFill>
                  <a:schemeClr val="lt1"/>
                </a:solidFill>
              </a:rPr>
              <a:t>k</a:t>
            </a:r>
            <a:endParaRPr b="1" sz="2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nvSpPr>
        <p:spPr>
          <a:xfrm>
            <a:off x="339050" y="340525"/>
            <a:ext cx="11445600" cy="24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0">
                <a:solidFill>
                  <a:schemeClr val="lt1"/>
                </a:solidFill>
                <a:latin typeface="Calibri"/>
                <a:ea typeface="Calibri"/>
                <a:cs typeface="Calibri"/>
                <a:sym typeface="Calibri"/>
              </a:rPr>
              <a:t>Objective function</a:t>
            </a:r>
            <a:endParaRPr sz="8000">
              <a:solidFill>
                <a:schemeClr val="lt1"/>
              </a:solidFill>
              <a:latin typeface="Calibri"/>
              <a:ea typeface="Calibri"/>
              <a:cs typeface="Calibri"/>
              <a:sym typeface="Calibri"/>
            </a:endParaRPr>
          </a:p>
        </p:txBody>
      </p:sp>
      <p:sp>
        <p:nvSpPr>
          <p:cNvPr id="268" name="Google Shape;268;p36"/>
          <p:cNvSpPr txBox="1"/>
          <p:nvPr/>
        </p:nvSpPr>
        <p:spPr>
          <a:xfrm>
            <a:off x="10060725" y="1665750"/>
            <a:ext cx="4055400" cy="6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chemeClr val="lt1"/>
                </a:solidFill>
                <a:latin typeface="Calibri"/>
                <a:ea typeface="Calibri"/>
                <a:cs typeface="Calibri"/>
                <a:sym typeface="Calibri"/>
              </a:rPr>
              <a:t>Produce Cost</a:t>
            </a:r>
            <a:endParaRPr sz="4000">
              <a:solidFill>
                <a:schemeClr val="lt1"/>
              </a:solidFill>
              <a:latin typeface="Calibri"/>
              <a:ea typeface="Calibri"/>
              <a:cs typeface="Calibri"/>
              <a:sym typeface="Calibri"/>
            </a:endParaRPr>
          </a:p>
        </p:txBody>
      </p:sp>
      <p:grpSp>
        <p:nvGrpSpPr>
          <p:cNvPr id="269" name="Google Shape;269;p36"/>
          <p:cNvGrpSpPr/>
          <p:nvPr/>
        </p:nvGrpSpPr>
        <p:grpSpPr>
          <a:xfrm>
            <a:off x="1767750" y="2529675"/>
            <a:ext cx="15308850" cy="5705825"/>
            <a:chOff x="1796125" y="1947700"/>
            <a:chExt cx="15308850" cy="5705825"/>
          </a:xfrm>
        </p:grpSpPr>
        <p:sp>
          <p:nvSpPr>
            <p:cNvPr id="270" name="Google Shape;270;p36"/>
            <p:cNvSpPr txBox="1"/>
            <p:nvPr/>
          </p:nvSpPr>
          <p:spPr>
            <a:xfrm>
              <a:off x="2090375" y="4065825"/>
              <a:ext cx="13452300" cy="98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t/>
              </a:r>
              <a:endParaRPr sz="1600">
                <a:solidFill>
                  <a:schemeClr val="lt1"/>
                </a:solidFill>
              </a:endParaRPr>
            </a:p>
            <a:p>
              <a:pPr indent="-228600" lvl="0" marL="1143000" rtl="0" algn="l">
                <a:lnSpc>
                  <a:spcPct val="150000"/>
                </a:lnSpc>
                <a:spcBef>
                  <a:spcPts val="1200"/>
                </a:spcBef>
                <a:spcAft>
                  <a:spcPts val="0"/>
                </a:spcAft>
                <a:buClr>
                  <a:schemeClr val="dk1"/>
                </a:buClr>
                <a:buSzPts val="1100"/>
                <a:buFont typeface="Arial"/>
                <a:buNone/>
              </a:pPr>
              <a:r>
                <a:rPr lang="en-US" sz="1100">
                  <a:solidFill>
                    <a:schemeClr val="dk1"/>
                  </a:solidFill>
                </a:rPr>
                <a:t>-</a:t>
              </a:r>
              <a:r>
                <a:rPr lang="en-US" sz="700">
                  <a:solidFill>
                    <a:schemeClr val="dk1"/>
                  </a:solidFill>
                </a:rPr>
                <a:t>  	</a:t>
              </a:r>
              <a:r>
                <a:rPr lang="en-US" sz="1100">
                  <a:solidFill>
                    <a:schemeClr val="dk1"/>
                  </a:solidFill>
                </a:rPr>
                <a:t>i {1,2,3,4,5,6}, j  {1,2,3}, k {1,2,3}</a:t>
              </a:r>
              <a:endParaRPr sz="1100">
                <a:solidFill>
                  <a:schemeClr val="dk1"/>
                </a:solidFill>
              </a:endParaRPr>
            </a:p>
            <a:p>
              <a:pPr indent="0" lvl="0" marL="0" rtl="0" algn="l">
                <a:spcBef>
                  <a:spcPts val="1200"/>
                </a:spcBef>
                <a:spcAft>
                  <a:spcPts val="0"/>
                </a:spcAft>
                <a:buNone/>
              </a:pPr>
              <a:r>
                <a:t/>
              </a:r>
              <a:endParaRPr sz="4200">
                <a:solidFill>
                  <a:schemeClr val="lt1"/>
                </a:solidFill>
                <a:latin typeface="Calibri"/>
                <a:ea typeface="Calibri"/>
                <a:cs typeface="Calibri"/>
                <a:sym typeface="Calibri"/>
              </a:endParaRPr>
            </a:p>
          </p:txBody>
        </p:sp>
        <p:pic>
          <p:nvPicPr>
            <p:cNvPr id="271" name="Google Shape;271;p36"/>
            <p:cNvPicPr preferRelativeResize="0"/>
            <p:nvPr/>
          </p:nvPicPr>
          <p:blipFill>
            <a:blip r:embed="rId3">
              <a:alphaModFix/>
            </a:blip>
            <a:stretch>
              <a:fillRect/>
            </a:stretch>
          </p:blipFill>
          <p:spPr>
            <a:xfrm>
              <a:off x="1796125" y="3273099"/>
              <a:ext cx="13452300" cy="2169726"/>
            </a:xfrm>
            <a:prstGeom prst="rect">
              <a:avLst/>
            </a:prstGeom>
            <a:noFill/>
            <a:ln>
              <a:noFill/>
            </a:ln>
          </p:spPr>
        </p:pic>
        <p:sp>
          <p:nvSpPr>
            <p:cNvPr id="272" name="Google Shape;272;p36"/>
            <p:cNvSpPr/>
            <p:nvPr/>
          </p:nvSpPr>
          <p:spPr>
            <a:xfrm>
              <a:off x="4252350" y="3273100"/>
              <a:ext cx="3561000" cy="9891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3" name="Google Shape;273;p36"/>
            <p:cNvSpPr/>
            <p:nvPr/>
          </p:nvSpPr>
          <p:spPr>
            <a:xfrm>
              <a:off x="11953450" y="3331025"/>
              <a:ext cx="3388500" cy="9312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4" name="Google Shape;274;p36"/>
            <p:cNvSpPr/>
            <p:nvPr/>
          </p:nvSpPr>
          <p:spPr>
            <a:xfrm>
              <a:off x="8266850" y="3331000"/>
              <a:ext cx="3259800" cy="9312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75" name="Google Shape;275;p36"/>
            <p:cNvCxnSpPr/>
            <p:nvPr/>
          </p:nvCxnSpPr>
          <p:spPr>
            <a:xfrm flipH="1">
              <a:off x="4096875" y="4262200"/>
              <a:ext cx="1102200" cy="2416200"/>
            </a:xfrm>
            <a:prstGeom prst="straightConnector1">
              <a:avLst/>
            </a:prstGeom>
            <a:noFill/>
            <a:ln cap="flat" cmpd="sng" w="114300">
              <a:solidFill>
                <a:srgbClr val="FF0000"/>
              </a:solidFill>
              <a:prstDash val="solid"/>
              <a:round/>
              <a:headEnd len="med" w="med" type="none"/>
              <a:tailEnd len="med" w="med" type="triangle"/>
            </a:ln>
          </p:spPr>
        </p:cxnSp>
        <p:cxnSp>
          <p:nvCxnSpPr>
            <p:cNvPr id="276" name="Google Shape;276;p36"/>
            <p:cNvCxnSpPr/>
            <p:nvPr/>
          </p:nvCxnSpPr>
          <p:spPr>
            <a:xfrm>
              <a:off x="13634325" y="4237450"/>
              <a:ext cx="1230000" cy="2465700"/>
            </a:xfrm>
            <a:prstGeom prst="straightConnector1">
              <a:avLst/>
            </a:prstGeom>
            <a:noFill/>
            <a:ln cap="flat" cmpd="sng" w="114300">
              <a:solidFill>
                <a:srgbClr val="FF0000"/>
              </a:solidFill>
              <a:prstDash val="solid"/>
              <a:round/>
              <a:headEnd len="med" w="med" type="none"/>
              <a:tailEnd len="med" w="med" type="triangle"/>
            </a:ln>
          </p:spPr>
        </p:cxnSp>
        <p:cxnSp>
          <p:nvCxnSpPr>
            <p:cNvPr id="277" name="Google Shape;277;p36"/>
            <p:cNvCxnSpPr/>
            <p:nvPr/>
          </p:nvCxnSpPr>
          <p:spPr>
            <a:xfrm flipH="1" rot="10800000">
              <a:off x="9225500" y="1947700"/>
              <a:ext cx="1342500" cy="1383300"/>
            </a:xfrm>
            <a:prstGeom prst="straightConnector1">
              <a:avLst/>
            </a:prstGeom>
            <a:noFill/>
            <a:ln cap="flat" cmpd="sng" w="114300">
              <a:solidFill>
                <a:srgbClr val="FF0000"/>
              </a:solidFill>
              <a:prstDash val="solid"/>
              <a:round/>
              <a:headEnd len="med" w="med" type="none"/>
              <a:tailEnd len="med" w="med" type="triangle"/>
            </a:ln>
          </p:spPr>
        </p:cxnSp>
        <p:sp>
          <p:nvSpPr>
            <p:cNvPr id="278" name="Google Shape;278;p36"/>
            <p:cNvSpPr txBox="1"/>
            <p:nvPr/>
          </p:nvSpPr>
          <p:spPr>
            <a:xfrm>
              <a:off x="2737325" y="6885825"/>
              <a:ext cx="42705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chemeClr val="lt1"/>
                  </a:solidFill>
                  <a:latin typeface="Calibri"/>
                  <a:ea typeface="Calibri"/>
                  <a:cs typeface="Calibri"/>
                  <a:sym typeface="Calibri"/>
                </a:rPr>
                <a:t>Revenue</a:t>
              </a:r>
              <a:endParaRPr sz="4000">
                <a:solidFill>
                  <a:schemeClr val="lt1"/>
                </a:solidFill>
                <a:latin typeface="Calibri"/>
                <a:ea typeface="Calibri"/>
                <a:cs typeface="Calibri"/>
                <a:sym typeface="Calibri"/>
              </a:endParaRPr>
            </a:p>
          </p:txBody>
        </p:sp>
        <p:sp>
          <p:nvSpPr>
            <p:cNvPr id="279" name="Google Shape;279;p36"/>
            <p:cNvSpPr txBox="1"/>
            <p:nvPr/>
          </p:nvSpPr>
          <p:spPr>
            <a:xfrm>
              <a:off x="13049575" y="6867100"/>
              <a:ext cx="4055400" cy="6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chemeClr val="lt1"/>
                  </a:solidFill>
                  <a:latin typeface="Calibri"/>
                  <a:ea typeface="Calibri"/>
                  <a:cs typeface="Calibri"/>
                  <a:sym typeface="Calibri"/>
                </a:rPr>
                <a:t>Shipping </a:t>
              </a:r>
              <a:r>
                <a:rPr lang="en-US" sz="4000">
                  <a:solidFill>
                    <a:schemeClr val="lt1"/>
                  </a:solidFill>
                  <a:latin typeface="Calibri"/>
                  <a:ea typeface="Calibri"/>
                  <a:cs typeface="Calibri"/>
                  <a:sym typeface="Calibri"/>
                </a:rPr>
                <a:t>Cost</a:t>
              </a:r>
              <a:endParaRPr sz="4000">
                <a:solidFill>
                  <a:schemeClr val="lt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